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69" r:id="rId3"/>
    <p:sldId id="261" r:id="rId4"/>
    <p:sldId id="262" r:id="rId5"/>
    <p:sldId id="263" r:id="rId6"/>
    <p:sldId id="264" r:id="rId7"/>
    <p:sldId id="265" r:id="rId8"/>
    <p:sldId id="267" r:id="rId9"/>
    <p:sldId id="268"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71FF"/>
    <a:srgbClr val="00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45" d="100"/>
          <a:sy n="45" d="100"/>
        </p:scale>
        <p:origin x="2126" y="7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D8DCA47-6140-448A-92B3-BBA3F6C14A96}" type="datetimeFigureOut">
              <a:rPr lang="en-US" smtClean="0"/>
              <a:t>12/10/2025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30015405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8DCA47-6140-448A-92B3-BBA3F6C14A96}"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2469313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8DCA47-6140-448A-92B3-BBA3F6C14A96}"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7336692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8DCA47-6140-448A-92B3-BBA3F6C14A96}"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D25BF7-C513-4B12-AC45-ADFD85E6B5FC}" type="slidenum">
              <a:rPr lang="en-US" smtClean="0"/>
              <a:t>‹#›</a:t>
            </a:fld>
            <a:endParaRPr lang="en-US"/>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344689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endParaRPr lang="en-US" dirty="0"/>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8DCA47-6140-448A-92B3-BBA3F6C14A96}"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16471512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D8DCA47-6140-448A-92B3-BBA3F6C14A96}" type="datetimeFigureOut">
              <a:rPr lang="en-US" smtClean="0"/>
              <a:t>12/10/2025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17218981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D8DCA47-6140-448A-92B3-BBA3F6C14A96}" type="datetimeFigureOut">
              <a:rPr lang="en-US" smtClean="0"/>
              <a:t>12/10/2025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6191859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8DCA47-6140-448A-92B3-BBA3F6C14A96}"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29813009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8DCA47-6140-448A-92B3-BBA3F6C14A96}"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29890467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D8DCA47-6140-448A-92B3-BBA3F6C14A96}"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261645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endParaRPr lang="en-US" dirty="0"/>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D8DCA47-6140-448A-92B3-BBA3F6C14A96}" type="datetimeFigureOut">
              <a:rPr lang="en-US" smtClean="0"/>
              <a:t>12/10/2025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2828354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D8DCA47-6140-448A-92B3-BBA3F6C14A96}"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1288396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D8DCA47-6140-448A-92B3-BBA3F6C14A96}" type="datetimeFigureOut">
              <a:rPr lang="en-US" smtClean="0"/>
              <a:t>12/10/2025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2036745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D8DCA47-6140-448A-92B3-BBA3F6C14A96}" type="datetimeFigureOut">
              <a:rPr lang="en-US" smtClean="0"/>
              <a:t>12/10/2025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7991792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8DCA47-6140-448A-92B3-BBA3F6C14A96}" type="datetimeFigureOut">
              <a:rPr lang="en-US" smtClean="0"/>
              <a:t>12/10/2025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2721170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8DCA47-6140-448A-92B3-BBA3F6C14A96}"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14543523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D8DCA47-6140-448A-92B3-BBA3F6C14A96}" type="datetimeFigureOut">
              <a:rPr lang="en-US" smtClean="0"/>
              <a:t>12/10/2025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D25BF7-C513-4B12-AC45-ADFD85E6B5FC}" type="slidenum">
              <a:rPr lang="en-US" smtClean="0"/>
              <a:t>‹#›</a:t>
            </a:fld>
            <a:endParaRPr lang="en-US"/>
          </a:p>
        </p:txBody>
      </p:sp>
    </p:spTree>
    <p:extLst>
      <p:ext uri="{BB962C8B-B14F-4D97-AF65-F5344CB8AC3E}">
        <p14:creationId xmlns:p14="http://schemas.microsoft.com/office/powerpoint/2010/main" val="25193264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4D8DCA47-6140-448A-92B3-BBA3F6C14A96}" type="datetimeFigureOut">
              <a:rPr lang="en-US" smtClean="0"/>
              <a:t>12/10/2025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20D25BF7-C513-4B12-AC45-ADFD85E6B5FC}" type="slidenum">
              <a:rPr lang="en-US" smtClean="0"/>
              <a:t>‹#›</a:t>
            </a:fld>
            <a:endParaRPr lang="en-US"/>
          </a:p>
        </p:txBody>
      </p:sp>
    </p:spTree>
    <p:extLst>
      <p:ext uri="{BB962C8B-B14F-4D97-AF65-F5344CB8AC3E}">
        <p14:creationId xmlns:p14="http://schemas.microsoft.com/office/powerpoint/2010/main" val="288738792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Image 0" descr="preencoded.png">
            <a:extLst>
              <a:ext uri="{FF2B5EF4-FFF2-40B4-BE49-F238E27FC236}">
                <a16:creationId xmlns:a16="http://schemas.microsoft.com/office/drawing/2014/main" id="{A6531FC0-A740-EE1C-6D92-B6E7CF0FB662}"/>
              </a:ext>
            </a:extLst>
          </p:cNvPr>
          <p:cNvPicPr>
            <a:picLocks noChangeAspect="1"/>
          </p:cNvPicPr>
          <p:nvPr/>
        </p:nvPicPr>
        <p:blipFill>
          <a:blip r:embed="rId2">
            <a:alphaModFix amt="75000"/>
            <a:extLst>
              <a:ext uri="{BEBA8EAE-BF5A-486C-A8C5-ECC9F3942E4B}">
                <a14:imgProps xmlns:a14="http://schemas.microsoft.com/office/drawing/2010/main">
                  <a14:imgLayer r:embed="rId3">
                    <a14:imgEffect>
                      <a14:sharpenSoften amount="-51000"/>
                    </a14:imgEffect>
                    <a14:imgEffect>
                      <a14:brightnessContrast bright="6000"/>
                    </a14:imgEffect>
                  </a14:imgLayer>
                </a14:imgProps>
              </a:ext>
            </a:extLst>
          </a:blip>
          <a:srcRect t="28548" r="-1" b="34757"/>
          <a:stretch>
            <a:fillRect/>
          </a:stretch>
        </p:blipFill>
        <p:spPr>
          <a:xfrm>
            <a:off x="-131561" y="0"/>
            <a:ext cx="12475259" cy="6857999"/>
          </a:xfrm>
          <a:prstGeom prst="rect">
            <a:avLst/>
          </a:prstGeom>
        </p:spPr>
      </p:pic>
      <p:sp>
        <p:nvSpPr>
          <p:cNvPr id="2" name="Title 1">
            <a:extLst>
              <a:ext uri="{FF2B5EF4-FFF2-40B4-BE49-F238E27FC236}">
                <a16:creationId xmlns:a16="http://schemas.microsoft.com/office/drawing/2014/main" id="{D86835D1-179D-BFCE-B1B9-E3E6ED669DDF}"/>
              </a:ext>
            </a:extLst>
          </p:cNvPr>
          <p:cNvSpPr>
            <a:spLocks noGrp="1"/>
          </p:cNvSpPr>
          <p:nvPr>
            <p:ph type="title"/>
          </p:nvPr>
        </p:nvSpPr>
        <p:spPr>
          <a:xfrm>
            <a:off x="782516" y="1286189"/>
            <a:ext cx="10626969" cy="2045512"/>
          </a:xfrm>
        </p:spPr>
        <p:txBody>
          <a:bodyPr vert="horz" lIns="91440" tIns="45720" rIns="91440" bIns="45720" rtlCol="0" anchor="b">
            <a:normAutofit/>
          </a:bodyPr>
          <a:lstStyle/>
          <a:p>
            <a:r>
              <a:rPr lang="en-US" sz="4400" b="1" dirty="0">
                <a:solidFill>
                  <a:srgbClr val="FFFFFF"/>
                </a:solidFill>
                <a:latin typeface="Calibri" panose="020F0502020204030204" pitchFamily="34" charset="0"/>
                <a:ea typeface="Calibri" panose="020F0502020204030204" pitchFamily="34" charset="0"/>
                <a:cs typeface="Calibri" panose="020F0502020204030204" pitchFamily="34" charset="0"/>
              </a:rPr>
              <a:t>Neuro-Symbolic Robotics Planning via Prompt Engineering</a:t>
            </a:r>
            <a:br>
              <a:rPr lang="en-US" sz="4400" b="1" dirty="0">
                <a:solidFill>
                  <a:srgbClr val="FFFFFF"/>
                </a:solidFill>
                <a:latin typeface="Calibri" panose="020F0502020204030204" pitchFamily="34" charset="0"/>
                <a:ea typeface="Calibri" panose="020F0502020204030204" pitchFamily="34" charset="0"/>
                <a:cs typeface="Calibri" panose="020F0502020204030204" pitchFamily="34" charset="0"/>
              </a:rPr>
            </a:br>
            <a:endParaRPr lang="en-US" sz="4400" b="1" dirty="0">
              <a:solidFill>
                <a:srgbClr val="FFFFFF"/>
              </a:solidFill>
              <a:latin typeface="Calibri" panose="020F0502020204030204" pitchFamily="34" charset="0"/>
              <a:ea typeface="Calibri" panose="020F0502020204030204" pitchFamily="34" charset="0"/>
              <a:cs typeface="Calibri" panose="020F0502020204030204" pitchFamily="34" charset="0"/>
            </a:endParaRPr>
          </a:p>
        </p:txBody>
      </p:sp>
      <p:sp>
        <p:nvSpPr>
          <p:cNvPr id="4" name="Text Placeholder 3">
            <a:extLst>
              <a:ext uri="{FF2B5EF4-FFF2-40B4-BE49-F238E27FC236}">
                <a16:creationId xmlns:a16="http://schemas.microsoft.com/office/drawing/2014/main" id="{6690C257-A893-9482-D2C0-4D356491DD24}"/>
              </a:ext>
            </a:extLst>
          </p:cNvPr>
          <p:cNvSpPr>
            <a:spLocks noGrp="1"/>
          </p:cNvSpPr>
          <p:nvPr>
            <p:ph type="body" sz="half" idx="2"/>
          </p:nvPr>
        </p:nvSpPr>
        <p:spPr>
          <a:xfrm>
            <a:off x="5977467" y="4752870"/>
            <a:ext cx="6214533" cy="1089130"/>
          </a:xfrm>
        </p:spPr>
        <p:txBody>
          <a:bodyPr vert="horz" lIns="91440" tIns="45720" rIns="91440" bIns="45720" rtlCol="0">
            <a:noAutofit/>
          </a:bodyPr>
          <a:lstStyle/>
          <a:p>
            <a:r>
              <a:rPr lang="en-US" sz="2000" b="1" dirty="0">
                <a:solidFill>
                  <a:srgbClr val="FFFFFF"/>
                </a:solidFill>
                <a:latin typeface="Calibri" panose="020F0502020204030204" pitchFamily="34" charset="0"/>
                <a:ea typeface="Calibri" panose="020F0502020204030204" pitchFamily="34" charset="0"/>
                <a:cs typeface="Calibri" panose="020F0502020204030204" pitchFamily="34" charset="0"/>
              </a:rPr>
              <a:t>                                          By</a:t>
            </a:r>
          </a:p>
          <a:p>
            <a:r>
              <a:rPr lang="en-US" sz="2000" b="1" dirty="0">
                <a:solidFill>
                  <a:srgbClr val="FFFFFF"/>
                </a:solidFill>
                <a:latin typeface="Calibri" panose="020F0502020204030204" pitchFamily="34" charset="0"/>
                <a:ea typeface="Calibri" panose="020F0502020204030204" pitchFamily="34" charset="0"/>
                <a:cs typeface="Calibri" panose="020F0502020204030204" pitchFamily="34" charset="0"/>
              </a:rPr>
              <a:t>                                           Navya Pasupureddi</a:t>
            </a:r>
          </a:p>
          <a:p>
            <a:r>
              <a:rPr lang="en-US" sz="2000" b="1" dirty="0">
                <a:solidFill>
                  <a:srgbClr val="FFFFFF"/>
                </a:solidFill>
                <a:latin typeface="Calibri" panose="020F0502020204030204" pitchFamily="34" charset="0"/>
                <a:ea typeface="Calibri" panose="020F0502020204030204" pitchFamily="34" charset="0"/>
                <a:cs typeface="Calibri" panose="020F0502020204030204" pitchFamily="34" charset="0"/>
              </a:rPr>
              <a:t>                                           MS Information Technology</a:t>
            </a:r>
          </a:p>
        </p:txBody>
      </p:sp>
    </p:spTree>
    <p:extLst>
      <p:ext uri="{BB962C8B-B14F-4D97-AF65-F5344CB8AC3E}">
        <p14:creationId xmlns:p14="http://schemas.microsoft.com/office/powerpoint/2010/main" val="4241319371"/>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6" name="Image 0" descr="preencoded.png">
            <a:extLst>
              <a:ext uri="{FF2B5EF4-FFF2-40B4-BE49-F238E27FC236}">
                <a16:creationId xmlns:a16="http://schemas.microsoft.com/office/drawing/2014/main" id="{8F6D280C-1C12-579A-6146-55694F5C5E7D}"/>
              </a:ext>
            </a:extLst>
          </p:cNvPr>
          <p:cNvPicPr>
            <a:picLocks noGrp="1" noChangeAspect="1"/>
          </p:cNvPicPr>
          <p:nvPr>
            <p:ph type="pic" idx="1"/>
          </p:nvPr>
        </p:nvPicPr>
        <p:blipFill>
          <a:blip r:embed="rId3"/>
          <a:srcRect l="1293" r="6" b="6"/>
          <a:stretch>
            <a:fillRect/>
          </a:stretch>
        </p:blipFill>
        <p:spPr>
          <a:xfrm>
            <a:off x="7922922" y="0"/>
            <a:ext cx="4269078" cy="6857999"/>
          </a:xfrm>
          <a:prstGeom prst="rect">
            <a:avLst/>
          </a:prstGeom>
        </p:spPr>
      </p:pic>
      <p:sp>
        <p:nvSpPr>
          <p:cNvPr id="8" name="Text Placeholder 3">
            <a:extLst>
              <a:ext uri="{FF2B5EF4-FFF2-40B4-BE49-F238E27FC236}">
                <a16:creationId xmlns:a16="http://schemas.microsoft.com/office/drawing/2014/main" id="{0C46E38E-E8B5-239D-63AC-D142AA76C4BE}"/>
              </a:ext>
            </a:extLst>
          </p:cNvPr>
          <p:cNvSpPr>
            <a:spLocks noGrp="1"/>
          </p:cNvSpPr>
          <p:nvPr>
            <p:ph type="body" sz="half" idx="2"/>
          </p:nvPr>
        </p:nvSpPr>
        <p:spPr>
          <a:xfrm>
            <a:off x="914402" y="1774826"/>
            <a:ext cx="6564311" cy="2170642"/>
          </a:xfrm>
        </p:spPr>
        <p:txBody>
          <a:bodyPr vert="horz" lIns="91440" tIns="45720" rIns="91440" bIns="45720" rtlCol="0">
            <a:noAutofit/>
          </a:bodyPr>
          <a:lstStyle/>
          <a:p>
            <a:r>
              <a:rPr lang="en-US" sz="2400" dirty="0">
                <a:solidFill>
                  <a:schemeClr val="tx1"/>
                </a:solidFill>
              </a:rPr>
              <a:t>Modern robots often make uncertain or incorrect decisions because neural models lack reliable commonsense reasoning. This project tests whether prompt engineering improves local LLM performance and explores the use of symbolic rules </a:t>
            </a:r>
          </a:p>
          <a:p>
            <a:endParaRPr lang="en-US" sz="2400" dirty="0">
              <a:gradFill>
                <a:gsLst>
                  <a:gs pos="34000">
                    <a:schemeClr val="tx1">
                      <a:lumMod val="93000"/>
                    </a:schemeClr>
                  </a:gs>
                  <a:gs pos="0">
                    <a:schemeClr val="bg1">
                      <a:lumMod val="25000"/>
                      <a:lumOff val="75000"/>
                    </a:schemeClr>
                  </a:gs>
                  <a:gs pos="100000">
                    <a:schemeClr val="tx2">
                      <a:lumMod val="0"/>
                      <a:lumOff val="100000"/>
                    </a:schemeClr>
                  </a:gs>
                </a:gsLst>
                <a:lin ang="4800000" scaled="0"/>
              </a:gradFill>
            </a:endParaRPr>
          </a:p>
        </p:txBody>
      </p:sp>
      <p:sp>
        <p:nvSpPr>
          <p:cNvPr id="14" name="Title 1">
            <a:extLst>
              <a:ext uri="{FF2B5EF4-FFF2-40B4-BE49-F238E27FC236}">
                <a16:creationId xmlns:a16="http://schemas.microsoft.com/office/drawing/2014/main" id="{B6BD6B67-36DB-C49F-CFB1-97A2D9C5853B}"/>
              </a:ext>
            </a:extLst>
          </p:cNvPr>
          <p:cNvSpPr>
            <a:spLocks noGrp="1"/>
          </p:cNvSpPr>
          <p:nvPr>
            <p:ph type="title"/>
          </p:nvPr>
        </p:nvSpPr>
        <p:spPr>
          <a:xfrm>
            <a:off x="839788" y="1151464"/>
            <a:ext cx="6638925" cy="792692"/>
          </a:xfrm>
        </p:spPr>
        <p:txBody>
          <a:bodyPr vert="horz" lIns="91440" tIns="45720" rIns="91440" bIns="45720" rtlCol="0" anchor="ctr">
            <a:noAutofit/>
          </a:bodyPr>
          <a:lstStyle/>
          <a:p>
            <a:r>
              <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rPr>
              <a:t>Problem Statement</a:t>
            </a:r>
            <a:br>
              <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rPr>
            </a:br>
            <a:endPar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endParaRPr>
          </a:p>
        </p:txBody>
      </p:sp>
      <p:sp>
        <p:nvSpPr>
          <p:cNvPr id="15" name="TextBox 14">
            <a:extLst>
              <a:ext uri="{FF2B5EF4-FFF2-40B4-BE49-F238E27FC236}">
                <a16:creationId xmlns:a16="http://schemas.microsoft.com/office/drawing/2014/main" id="{4DC8BCD0-7FCD-6D2A-4C29-040822AF3F30}"/>
              </a:ext>
            </a:extLst>
          </p:cNvPr>
          <p:cNvSpPr txBox="1"/>
          <p:nvPr/>
        </p:nvSpPr>
        <p:spPr>
          <a:xfrm>
            <a:off x="893659" y="3971628"/>
            <a:ext cx="5916335" cy="892553"/>
          </a:xfrm>
          <a:prstGeom prst="rect">
            <a:avLst/>
          </a:prstGeom>
          <a:noFill/>
        </p:spPr>
        <p:txBody>
          <a:bodyPr wrap="square">
            <a:spAutoFit/>
          </a:bodyPr>
          <a:lstStyle/>
          <a:p>
            <a:r>
              <a:rPr lang="en-US" sz="2600" dirty="0">
                <a:solidFill>
                  <a:srgbClr val="00B0F0"/>
                </a:solidFill>
              </a:rPr>
              <a:t>Scenario A: </a:t>
            </a:r>
            <a:br>
              <a:rPr lang="en-US" sz="2600" dirty="0">
                <a:solidFill>
                  <a:srgbClr val="00B0F0"/>
                </a:solidFill>
              </a:rPr>
            </a:br>
            <a:endParaRPr lang="en-US" sz="2600" dirty="0">
              <a:solidFill>
                <a:srgbClr val="00B0F0"/>
              </a:solidFill>
            </a:endParaRPr>
          </a:p>
        </p:txBody>
      </p:sp>
      <p:sp>
        <p:nvSpPr>
          <p:cNvPr id="16" name="Text Placeholder 3">
            <a:extLst>
              <a:ext uri="{FF2B5EF4-FFF2-40B4-BE49-F238E27FC236}">
                <a16:creationId xmlns:a16="http://schemas.microsoft.com/office/drawing/2014/main" id="{4068897A-7440-2000-37DF-C6A90AB7B0C1}"/>
              </a:ext>
            </a:extLst>
          </p:cNvPr>
          <p:cNvSpPr txBox="1">
            <a:spLocks/>
          </p:cNvSpPr>
          <p:nvPr/>
        </p:nvSpPr>
        <p:spPr>
          <a:xfrm>
            <a:off x="938003" y="4584097"/>
            <a:ext cx="6194059" cy="663192"/>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sz="2400" dirty="0">
                <a:solidFill>
                  <a:schemeClr val="tx1"/>
                </a:solidFill>
                <a:latin typeface="Calibri" panose="020F0502020204030204" pitchFamily="34" charset="0"/>
                <a:ea typeface="Calibri" panose="020F0502020204030204" pitchFamily="34" charset="0"/>
                <a:cs typeface="Calibri" panose="020F0502020204030204" pitchFamily="34" charset="0"/>
              </a:rPr>
              <a:t>A wet umbrella should not be placed on wooden floors. A robot should guess how to place it on a balcony or drying rack. </a:t>
            </a:r>
          </a:p>
        </p:txBody>
      </p:sp>
    </p:spTree>
    <p:extLst>
      <p:ext uri="{BB962C8B-B14F-4D97-AF65-F5344CB8AC3E}">
        <p14:creationId xmlns:p14="http://schemas.microsoft.com/office/powerpoint/2010/main" val="41101127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9AF57-06C7-E658-B040-82A60059DB02}"/>
              </a:ext>
            </a:extLst>
          </p:cNvPr>
          <p:cNvSpPr>
            <a:spLocks noGrp="1"/>
          </p:cNvSpPr>
          <p:nvPr>
            <p:ph type="title"/>
          </p:nvPr>
        </p:nvSpPr>
        <p:spPr>
          <a:xfrm>
            <a:off x="990600" y="1302190"/>
            <a:ext cx="10464520" cy="261257"/>
          </a:xfrm>
        </p:spPr>
        <p:txBody>
          <a:bodyPr>
            <a:noAutofit/>
          </a:bodyPr>
          <a:lstStyle/>
          <a:p>
            <a:r>
              <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rPr>
              <a:t>Methodology</a:t>
            </a:r>
            <a:br>
              <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rPr>
            </a:br>
            <a:endPar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endParaRPr>
          </a:p>
        </p:txBody>
      </p:sp>
      <p:sp>
        <p:nvSpPr>
          <p:cNvPr id="4" name="Title 1">
            <a:extLst>
              <a:ext uri="{FF2B5EF4-FFF2-40B4-BE49-F238E27FC236}">
                <a16:creationId xmlns:a16="http://schemas.microsoft.com/office/drawing/2014/main" id="{7FA43F4F-89F3-B6EB-D7EB-2BDD17FD5BA8}"/>
              </a:ext>
            </a:extLst>
          </p:cNvPr>
          <p:cNvSpPr txBox="1">
            <a:spLocks/>
          </p:cNvSpPr>
          <p:nvPr/>
        </p:nvSpPr>
        <p:spPr>
          <a:xfrm>
            <a:off x="990600" y="2302927"/>
            <a:ext cx="9439590" cy="1017164"/>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a:lstStyle>
          <a:p>
            <a:r>
              <a:rPr lang="en-US" sz="2800" dirty="0">
                <a:latin typeface="Calibri" panose="020F0502020204030204" pitchFamily="34" charset="0"/>
                <a:ea typeface="Calibri" panose="020F0502020204030204" pitchFamily="34" charset="0"/>
                <a:cs typeface="Calibri" panose="020F0502020204030204" pitchFamily="34" charset="0"/>
              </a:rPr>
              <a:t>I evaluated Zero-Shot, Few-Shot, and Chain-of-Thought prompting strategies on the Commonsense QA dataset to measure reasoning performance in locally deployed language models.</a:t>
            </a:r>
          </a:p>
          <a:p>
            <a:br>
              <a:rPr lang="en-US" sz="2800" dirty="0">
                <a:latin typeface="Calibri" panose="020F0502020204030204" pitchFamily="34" charset="0"/>
                <a:ea typeface="Calibri" panose="020F0502020204030204" pitchFamily="34" charset="0"/>
                <a:cs typeface="Calibri" panose="020F0502020204030204" pitchFamily="34" charset="0"/>
              </a:rPr>
            </a:br>
            <a:endParaRPr lang="en-US" sz="2800" dirty="0">
              <a:latin typeface="Calibri" panose="020F0502020204030204" pitchFamily="34" charset="0"/>
              <a:ea typeface="Calibri" panose="020F0502020204030204" pitchFamily="34" charset="0"/>
              <a:cs typeface="Calibri" panose="020F0502020204030204" pitchFamily="34" charset="0"/>
            </a:endParaRPr>
          </a:p>
        </p:txBody>
      </p:sp>
      <p:grpSp>
        <p:nvGrpSpPr>
          <p:cNvPr id="22" name="Group 21">
            <a:extLst>
              <a:ext uri="{FF2B5EF4-FFF2-40B4-BE49-F238E27FC236}">
                <a16:creationId xmlns:a16="http://schemas.microsoft.com/office/drawing/2014/main" id="{FDF85977-4598-D6E8-9752-1F7F28DC05B5}"/>
              </a:ext>
            </a:extLst>
          </p:cNvPr>
          <p:cNvGrpSpPr/>
          <p:nvPr/>
        </p:nvGrpSpPr>
        <p:grpSpPr>
          <a:xfrm>
            <a:off x="1230066" y="3872879"/>
            <a:ext cx="10010190" cy="462821"/>
            <a:chOff x="1205441" y="3920597"/>
            <a:chExt cx="10010190" cy="462821"/>
          </a:xfrm>
        </p:grpSpPr>
        <p:sp>
          <p:nvSpPr>
            <p:cNvPr id="8" name="Text 2">
              <a:extLst>
                <a:ext uri="{FF2B5EF4-FFF2-40B4-BE49-F238E27FC236}">
                  <a16:creationId xmlns:a16="http://schemas.microsoft.com/office/drawing/2014/main" id="{56362288-7B69-9A54-56C3-91ACF67B4DB3}"/>
                </a:ext>
              </a:extLst>
            </p:cNvPr>
            <p:cNvSpPr/>
            <p:nvPr/>
          </p:nvSpPr>
          <p:spPr>
            <a:xfrm>
              <a:off x="1205441" y="3991532"/>
              <a:ext cx="2647669" cy="391886"/>
            </a:xfrm>
            <a:prstGeom prst="rect">
              <a:avLst/>
            </a:prstGeom>
            <a:noFill/>
            <a:ln/>
          </p:spPr>
          <p:txBody>
            <a:bodyPr wrap="none" lIns="0" tIns="0" rIns="0" bIns="0" rtlCol="0" anchor="t"/>
            <a:lstStyle/>
            <a:p>
              <a:pPr marL="0" indent="0" algn="ctr">
                <a:lnSpc>
                  <a:spcPts val="2750"/>
                </a:lnSpc>
                <a:buNone/>
              </a:pPr>
              <a:r>
                <a:rPr lang="en-US" sz="2000" dirty="0">
                  <a:solidFill>
                    <a:srgbClr val="00B0F0"/>
                  </a:solidFill>
                  <a:latin typeface="Calibri" panose="020F0502020204030204" pitchFamily="34" charset="0"/>
                  <a:ea typeface="Calibri" panose="020F0502020204030204" pitchFamily="34" charset="0"/>
                  <a:cs typeface="Calibri" panose="020F0502020204030204" pitchFamily="34" charset="0"/>
                </a:rPr>
                <a:t>Zero-Shot</a:t>
              </a:r>
            </a:p>
          </p:txBody>
        </p:sp>
        <p:sp>
          <p:nvSpPr>
            <p:cNvPr id="12" name="TextBox 11">
              <a:extLst>
                <a:ext uri="{FF2B5EF4-FFF2-40B4-BE49-F238E27FC236}">
                  <a16:creationId xmlns:a16="http://schemas.microsoft.com/office/drawing/2014/main" id="{DC4876A4-B62F-EDFE-0AAE-2747476E21EB}"/>
                </a:ext>
              </a:extLst>
            </p:cNvPr>
            <p:cNvSpPr txBox="1"/>
            <p:nvPr/>
          </p:nvSpPr>
          <p:spPr>
            <a:xfrm>
              <a:off x="4737458" y="3920597"/>
              <a:ext cx="2647669" cy="429348"/>
            </a:xfrm>
            <a:prstGeom prst="rect">
              <a:avLst/>
            </a:prstGeom>
            <a:noFill/>
          </p:spPr>
          <p:txBody>
            <a:bodyPr wrap="square">
              <a:spAutoFit/>
            </a:bodyPr>
            <a:lstStyle/>
            <a:p>
              <a:pPr marL="0" indent="0" algn="ctr">
                <a:lnSpc>
                  <a:spcPts val="2750"/>
                </a:lnSpc>
                <a:buNone/>
              </a:pPr>
              <a:r>
                <a:rPr lang="en-US" sz="2000" dirty="0">
                  <a:solidFill>
                    <a:srgbClr val="00B0F0"/>
                  </a:solidFill>
                  <a:latin typeface="Calibri" panose="020F0502020204030204" pitchFamily="34" charset="0"/>
                  <a:ea typeface="Calibri" panose="020F0502020204030204" pitchFamily="34" charset="0"/>
                  <a:cs typeface="Calibri" panose="020F0502020204030204" pitchFamily="34" charset="0"/>
                </a:rPr>
                <a:t>Few-Shot</a:t>
              </a:r>
            </a:p>
          </p:txBody>
        </p:sp>
        <p:sp>
          <p:nvSpPr>
            <p:cNvPr id="15" name="TextBox 14">
              <a:extLst>
                <a:ext uri="{FF2B5EF4-FFF2-40B4-BE49-F238E27FC236}">
                  <a16:creationId xmlns:a16="http://schemas.microsoft.com/office/drawing/2014/main" id="{B94D1C61-C497-6527-2581-748513FC3FB5}"/>
                </a:ext>
              </a:extLst>
            </p:cNvPr>
            <p:cNvSpPr txBox="1"/>
            <p:nvPr/>
          </p:nvSpPr>
          <p:spPr>
            <a:xfrm>
              <a:off x="8269475" y="3940340"/>
              <a:ext cx="2946156" cy="436145"/>
            </a:xfrm>
            <a:prstGeom prst="rect">
              <a:avLst/>
            </a:prstGeom>
            <a:noFill/>
          </p:spPr>
          <p:txBody>
            <a:bodyPr wrap="square">
              <a:spAutoFit/>
            </a:bodyPr>
            <a:lstStyle/>
            <a:p>
              <a:pPr marL="0" indent="0" algn="ctr">
                <a:lnSpc>
                  <a:spcPts val="2750"/>
                </a:lnSpc>
                <a:buNone/>
              </a:pPr>
              <a:r>
                <a:rPr lang="en-US" sz="2000" dirty="0">
                  <a:solidFill>
                    <a:srgbClr val="00B0F0"/>
                  </a:solidFill>
                  <a:latin typeface="Calibri" panose="020F0502020204030204" pitchFamily="34" charset="0"/>
                  <a:ea typeface="Calibri" panose="020F0502020204030204" pitchFamily="34" charset="0"/>
                  <a:cs typeface="Calibri" panose="020F0502020204030204" pitchFamily="34" charset="0"/>
                </a:rPr>
                <a:t>Chain-of-Thought(CoT)</a:t>
              </a:r>
            </a:p>
          </p:txBody>
        </p:sp>
      </p:grpSp>
      <p:grpSp>
        <p:nvGrpSpPr>
          <p:cNvPr id="21" name="Group 20">
            <a:extLst>
              <a:ext uri="{FF2B5EF4-FFF2-40B4-BE49-F238E27FC236}">
                <a16:creationId xmlns:a16="http://schemas.microsoft.com/office/drawing/2014/main" id="{BC059142-66C0-9506-FEB1-08AF2B913733}"/>
              </a:ext>
            </a:extLst>
          </p:cNvPr>
          <p:cNvGrpSpPr/>
          <p:nvPr/>
        </p:nvGrpSpPr>
        <p:grpSpPr>
          <a:xfrm>
            <a:off x="1049067" y="4567913"/>
            <a:ext cx="10372188" cy="1075945"/>
            <a:chOff x="1082933" y="4364717"/>
            <a:chExt cx="10372188" cy="1075945"/>
          </a:xfrm>
        </p:grpSpPr>
        <p:sp>
          <p:nvSpPr>
            <p:cNvPr id="13" name="Text 2">
              <a:extLst>
                <a:ext uri="{FF2B5EF4-FFF2-40B4-BE49-F238E27FC236}">
                  <a16:creationId xmlns:a16="http://schemas.microsoft.com/office/drawing/2014/main" id="{F403F54F-F752-EC83-31A6-55AAD6325E38}"/>
                </a:ext>
              </a:extLst>
            </p:cNvPr>
            <p:cNvSpPr/>
            <p:nvPr/>
          </p:nvSpPr>
          <p:spPr>
            <a:xfrm flipH="1">
              <a:off x="4724698" y="4373665"/>
              <a:ext cx="3145132" cy="1020083"/>
            </a:xfrm>
            <a:prstGeom prst="rect">
              <a:avLst/>
            </a:prstGeom>
            <a:noFill/>
            <a:ln/>
          </p:spPr>
          <p:txBody>
            <a:bodyPr wrap="none" lIns="0" tIns="0" rIns="0" bIns="0" rtlCol="0" anchor="t"/>
            <a:lstStyle/>
            <a:p>
              <a:pPr algn="ctr"/>
              <a:r>
                <a:rPr lang="en-US" sz="2000" dirty="0">
                  <a:latin typeface="Calibri" panose="020F0502020204030204" pitchFamily="34" charset="0"/>
                  <a:ea typeface="Calibri" panose="020F0502020204030204" pitchFamily="34" charset="0"/>
                  <a:cs typeface="Calibri" panose="020F0502020204030204" pitchFamily="34" charset="0"/>
                </a:rPr>
                <a:t>The first 2-3 solved examples</a:t>
              </a:r>
            </a:p>
            <a:p>
              <a:pPr algn="ctr"/>
              <a:r>
                <a:rPr lang="en-US" sz="2000" dirty="0">
                  <a:latin typeface="Calibri" panose="020F0502020204030204" pitchFamily="34" charset="0"/>
                  <a:ea typeface="Calibri" panose="020F0502020204030204" pitchFamily="34" charset="0"/>
                  <a:cs typeface="Calibri" panose="020F0502020204030204" pitchFamily="34" charset="0"/>
                </a:rPr>
                <a:t> of the question are provided</a:t>
              </a:r>
            </a:p>
            <a:p>
              <a:pPr algn="ctr"/>
              <a:r>
                <a:rPr lang="en-US" sz="2000" dirty="0">
                  <a:latin typeface="Calibri" panose="020F0502020204030204" pitchFamily="34" charset="0"/>
                  <a:ea typeface="Calibri" panose="020F0502020204030204" pitchFamily="34" charset="0"/>
                  <a:cs typeface="Calibri" panose="020F0502020204030204" pitchFamily="34" charset="0"/>
                </a:rPr>
                <a:t> to guide the logic of the model.</a:t>
              </a:r>
            </a:p>
          </p:txBody>
        </p:sp>
        <p:sp>
          <p:nvSpPr>
            <p:cNvPr id="14" name="Text 2">
              <a:extLst>
                <a:ext uri="{FF2B5EF4-FFF2-40B4-BE49-F238E27FC236}">
                  <a16:creationId xmlns:a16="http://schemas.microsoft.com/office/drawing/2014/main" id="{0685A7CA-784D-F8FA-3D0F-6123EDEF9026}"/>
                </a:ext>
              </a:extLst>
            </p:cNvPr>
            <p:cNvSpPr/>
            <p:nvPr/>
          </p:nvSpPr>
          <p:spPr>
            <a:xfrm flipH="1">
              <a:off x="1082933" y="4423499"/>
              <a:ext cx="3201608" cy="1017163"/>
            </a:xfrm>
            <a:prstGeom prst="rect">
              <a:avLst/>
            </a:prstGeom>
            <a:noFill/>
            <a:ln/>
          </p:spPr>
          <p:txBody>
            <a:bodyPr wrap="none" lIns="0" tIns="0" rIns="0" bIns="0" rtlCol="0" anchor="t"/>
            <a:lstStyle/>
            <a:p>
              <a:pPr algn="ctr"/>
              <a:r>
                <a:rPr lang="en-US" sz="2000" dirty="0">
                  <a:latin typeface="Calibri" panose="020F0502020204030204" pitchFamily="34" charset="0"/>
                  <a:ea typeface="Calibri" panose="020F0502020204030204" pitchFamily="34" charset="0"/>
                  <a:cs typeface="Calibri" panose="020F0502020204030204" pitchFamily="34" charset="0"/>
                </a:rPr>
                <a:t>The model answers the </a:t>
              </a:r>
            </a:p>
            <a:p>
              <a:pPr algn="ctr"/>
              <a:r>
                <a:rPr lang="en-US" sz="2000" dirty="0">
                  <a:latin typeface="Calibri" panose="020F0502020204030204" pitchFamily="34" charset="0"/>
                  <a:ea typeface="Calibri" panose="020F0502020204030204" pitchFamily="34" charset="0"/>
                  <a:cs typeface="Calibri" panose="020F0502020204030204" pitchFamily="34" charset="0"/>
                </a:rPr>
                <a:t>question directly without</a:t>
              </a:r>
            </a:p>
            <a:p>
              <a:pPr algn="ctr"/>
              <a:r>
                <a:rPr lang="en-US" sz="2000" dirty="0">
                  <a:latin typeface="Calibri" panose="020F0502020204030204" pitchFamily="34" charset="0"/>
                  <a:ea typeface="Calibri" panose="020F0502020204030204" pitchFamily="34" charset="0"/>
                  <a:cs typeface="Calibri" panose="020F0502020204030204" pitchFamily="34" charset="0"/>
                </a:rPr>
                <a:t> any examples or guidance.</a:t>
              </a:r>
            </a:p>
          </p:txBody>
        </p:sp>
        <p:sp>
          <p:nvSpPr>
            <p:cNvPr id="16" name="Text 2">
              <a:extLst>
                <a:ext uri="{FF2B5EF4-FFF2-40B4-BE49-F238E27FC236}">
                  <a16:creationId xmlns:a16="http://schemas.microsoft.com/office/drawing/2014/main" id="{C1B407B5-2C3D-FDE6-9D74-56D5513ADF71}"/>
                </a:ext>
              </a:extLst>
            </p:cNvPr>
            <p:cNvSpPr/>
            <p:nvPr/>
          </p:nvSpPr>
          <p:spPr>
            <a:xfrm>
              <a:off x="8309987" y="4364717"/>
              <a:ext cx="3145134" cy="1020083"/>
            </a:xfrm>
            <a:prstGeom prst="rect">
              <a:avLst/>
            </a:prstGeom>
            <a:noFill/>
            <a:ln/>
          </p:spPr>
          <p:txBody>
            <a:bodyPr wrap="none" lIns="0" tIns="0" rIns="0" bIns="0" rtlCol="0" anchor="t"/>
            <a:lstStyle/>
            <a:p>
              <a:pPr algn="ctr"/>
              <a:r>
                <a:rPr lang="en-US" sz="2000" dirty="0">
                  <a:latin typeface="Calibri" panose="020F0502020204030204" pitchFamily="34" charset="0"/>
                  <a:ea typeface="Calibri" panose="020F0502020204030204" pitchFamily="34" charset="0"/>
                  <a:cs typeface="Calibri" panose="020F0502020204030204" pitchFamily="34" charset="0"/>
                </a:rPr>
                <a:t>The model is to generate </a:t>
              </a:r>
            </a:p>
            <a:p>
              <a:pPr algn="ctr"/>
              <a:r>
                <a:rPr lang="en-US" sz="2000" dirty="0">
                  <a:latin typeface="Calibri" panose="020F0502020204030204" pitchFamily="34" charset="0"/>
                  <a:ea typeface="Calibri" panose="020F0502020204030204" pitchFamily="34" charset="0"/>
                  <a:cs typeface="Calibri" panose="020F0502020204030204" pitchFamily="34" charset="0"/>
                </a:rPr>
                <a:t>step-by-step reasoning before </a:t>
              </a:r>
            </a:p>
            <a:p>
              <a:pPr algn="ctr"/>
              <a:r>
                <a:rPr lang="en-US" sz="2000" dirty="0">
                  <a:latin typeface="Calibri" panose="020F0502020204030204" pitchFamily="34" charset="0"/>
                  <a:ea typeface="Calibri" panose="020F0502020204030204" pitchFamily="34" charset="0"/>
                  <a:cs typeface="Calibri" panose="020F0502020204030204" pitchFamily="34" charset="0"/>
                </a:rPr>
                <a:t>producing a final answer.</a:t>
              </a:r>
            </a:p>
          </p:txBody>
        </p:sp>
      </p:grpSp>
      <p:cxnSp>
        <p:nvCxnSpPr>
          <p:cNvPr id="20" name="Straight Connector 19">
            <a:extLst>
              <a:ext uri="{FF2B5EF4-FFF2-40B4-BE49-F238E27FC236}">
                <a16:creationId xmlns:a16="http://schemas.microsoft.com/office/drawing/2014/main" id="{9004FB9E-F6CA-A6AA-7C5B-EBF77DC4817B}"/>
              </a:ext>
            </a:extLst>
          </p:cNvPr>
          <p:cNvCxnSpPr>
            <a:cxnSpLocks/>
          </p:cNvCxnSpPr>
          <p:nvPr/>
        </p:nvCxnSpPr>
        <p:spPr>
          <a:xfrm>
            <a:off x="1187734" y="3640667"/>
            <a:ext cx="10094855" cy="0"/>
          </a:xfrm>
          <a:prstGeom prst="line">
            <a:avLst/>
          </a:prstGeom>
          <a:ln>
            <a:solidFill>
              <a:schemeClr val="tx1"/>
            </a:soli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362430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4DC27-0A9F-3785-52A5-910D278E50E6}"/>
              </a:ext>
            </a:extLst>
          </p:cNvPr>
          <p:cNvSpPr>
            <a:spLocks noGrp="1"/>
          </p:cNvSpPr>
          <p:nvPr>
            <p:ph type="title"/>
          </p:nvPr>
        </p:nvSpPr>
        <p:spPr>
          <a:xfrm>
            <a:off x="839788" y="1446965"/>
            <a:ext cx="10515600" cy="576042"/>
          </a:xfrm>
        </p:spPr>
        <p:txBody>
          <a:bodyPr>
            <a:noAutofit/>
          </a:bodyPr>
          <a:lstStyle/>
          <a:p>
            <a:r>
              <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rPr>
              <a:t>Experimental Setup</a:t>
            </a:r>
            <a:br>
              <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rPr>
            </a:br>
            <a:endPar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endParaRPr>
          </a:p>
        </p:txBody>
      </p:sp>
      <p:sp>
        <p:nvSpPr>
          <p:cNvPr id="5" name="Text 1">
            <a:extLst>
              <a:ext uri="{FF2B5EF4-FFF2-40B4-BE49-F238E27FC236}">
                <a16:creationId xmlns:a16="http://schemas.microsoft.com/office/drawing/2014/main" id="{6E8A4DE6-55FA-3DBF-22B5-52F6D3E33608}"/>
              </a:ext>
            </a:extLst>
          </p:cNvPr>
          <p:cNvSpPr/>
          <p:nvPr/>
        </p:nvSpPr>
        <p:spPr>
          <a:xfrm>
            <a:off x="946190" y="1604866"/>
            <a:ext cx="3402330" cy="502780"/>
          </a:xfrm>
          <a:prstGeom prst="rect">
            <a:avLst/>
          </a:prstGeom>
          <a:noFill/>
          <a:ln/>
        </p:spPr>
        <p:txBody>
          <a:bodyPr wrap="none" lIns="0" tIns="0" rIns="0" bIns="0" rtlCol="0" anchor="t"/>
          <a:lstStyle/>
          <a:p>
            <a:pPr marL="0" indent="0" algn="l">
              <a:lnSpc>
                <a:spcPts val="3300"/>
              </a:lnSpc>
              <a:buNone/>
            </a:pPr>
            <a:r>
              <a:rPr lang="en-US" sz="3200" dirty="0">
                <a:solidFill>
                  <a:srgbClr val="00B0F0"/>
                </a:solidFill>
                <a:latin typeface="Calibri" panose="020F0502020204030204" pitchFamily="34" charset="0"/>
                <a:ea typeface="Calibri" panose="020F0502020204030204" pitchFamily="34" charset="0"/>
                <a:cs typeface="Calibri" panose="020F0502020204030204" pitchFamily="34" charset="0"/>
              </a:rPr>
              <a:t>The Dataset</a:t>
            </a:r>
          </a:p>
        </p:txBody>
      </p:sp>
      <p:sp>
        <p:nvSpPr>
          <p:cNvPr id="6" name="Text 2">
            <a:extLst>
              <a:ext uri="{FF2B5EF4-FFF2-40B4-BE49-F238E27FC236}">
                <a16:creationId xmlns:a16="http://schemas.microsoft.com/office/drawing/2014/main" id="{7FE99A33-7150-A551-DE24-461CD707D2A8}"/>
              </a:ext>
            </a:extLst>
          </p:cNvPr>
          <p:cNvSpPr/>
          <p:nvPr/>
        </p:nvSpPr>
        <p:spPr>
          <a:xfrm>
            <a:off x="946190" y="2310843"/>
            <a:ext cx="6092309" cy="556908"/>
          </a:xfrm>
          <a:prstGeom prst="rect">
            <a:avLst/>
          </a:prstGeom>
          <a:noFill/>
          <a:ln/>
        </p:spPr>
        <p:txBody>
          <a:bodyPr wrap="none" lIns="0" tIns="0" rIns="0" bIns="0" rtlCol="0" anchor="t"/>
          <a:lstStyle/>
          <a:p>
            <a:pPr marL="0" indent="0" algn="l">
              <a:lnSpc>
                <a:spcPts val="2850"/>
              </a:lnSpc>
              <a:buNone/>
            </a:pPr>
            <a:r>
              <a:rPr lang="en-US" sz="2800" b="1" dirty="0">
                <a:solidFill>
                  <a:srgbClr val="D6E5EF"/>
                </a:solidFill>
                <a:latin typeface="Calibri" panose="020F0502020204030204" pitchFamily="34" charset="0"/>
                <a:ea typeface="Calibri" panose="020F0502020204030204" pitchFamily="34" charset="0"/>
                <a:cs typeface="Calibri" panose="020F0502020204030204" pitchFamily="34" charset="0"/>
              </a:rPr>
              <a:t>Commonsense</a:t>
            </a:r>
            <a:r>
              <a:rPr lang="en-US" sz="2800" b="1" dirty="0">
                <a:solidFill>
                  <a:srgbClr val="D6E5EF"/>
                </a:solidFill>
                <a:latin typeface="Roboto" pitchFamily="34" charset="0"/>
                <a:ea typeface="Roboto" pitchFamily="34" charset="-122"/>
                <a:cs typeface="Roboto" pitchFamily="34" charset="-120"/>
              </a:rPr>
              <a:t> QA</a:t>
            </a:r>
            <a:r>
              <a:rPr lang="en-US" sz="2800" dirty="0">
                <a:solidFill>
                  <a:srgbClr val="D6E5EF"/>
                </a:solidFill>
                <a:latin typeface="Roboto" pitchFamily="34" charset="0"/>
                <a:ea typeface="Roboto" pitchFamily="34" charset="-122"/>
                <a:cs typeface="Roboto" pitchFamily="34" charset="-120"/>
              </a:rPr>
              <a:t> </a:t>
            </a:r>
            <a:endParaRPr lang="en-US" sz="2800" dirty="0"/>
          </a:p>
        </p:txBody>
      </p:sp>
      <p:sp>
        <p:nvSpPr>
          <p:cNvPr id="7" name="Text 2">
            <a:extLst>
              <a:ext uri="{FF2B5EF4-FFF2-40B4-BE49-F238E27FC236}">
                <a16:creationId xmlns:a16="http://schemas.microsoft.com/office/drawing/2014/main" id="{BB16BDF9-F6D5-47F3-B877-9D91C7DED394}"/>
              </a:ext>
            </a:extLst>
          </p:cNvPr>
          <p:cNvSpPr/>
          <p:nvPr/>
        </p:nvSpPr>
        <p:spPr>
          <a:xfrm>
            <a:off x="946190" y="2795672"/>
            <a:ext cx="5539057" cy="836524"/>
          </a:xfrm>
          <a:prstGeom prst="rect">
            <a:avLst/>
          </a:prstGeom>
          <a:noFill/>
          <a:ln/>
        </p:spPr>
        <p:txBody>
          <a:bodyPr wrap="none" lIns="0" tIns="0" rIns="0" bIns="0" rtlCol="0" anchor="t"/>
          <a:lstStyle/>
          <a:p>
            <a:pPr>
              <a:lnSpc>
                <a:spcPts val="2850"/>
              </a:lnSpc>
            </a:pPr>
            <a:r>
              <a:rPr lang="en-US" sz="2800" b="1" dirty="0">
                <a:solidFill>
                  <a:srgbClr val="D6E5EF"/>
                </a:solidFill>
                <a:latin typeface="Calibri" panose="020F0502020204030204" pitchFamily="34" charset="0"/>
                <a:ea typeface="Calibri" panose="020F0502020204030204" pitchFamily="34" charset="0"/>
                <a:cs typeface="Calibri" panose="020F0502020204030204" pitchFamily="34" charset="0"/>
              </a:rPr>
              <a:t>A dataset of 9,741 multiple choice questions </a:t>
            </a:r>
          </a:p>
          <a:p>
            <a:pPr>
              <a:lnSpc>
                <a:spcPts val="2850"/>
              </a:lnSpc>
            </a:pPr>
            <a:r>
              <a:rPr lang="en-US" sz="2800" b="1" dirty="0">
                <a:solidFill>
                  <a:srgbClr val="D6E5EF"/>
                </a:solidFill>
                <a:latin typeface="Calibri" panose="020F0502020204030204" pitchFamily="34" charset="0"/>
                <a:ea typeface="Calibri" panose="020F0502020204030204" pitchFamily="34" charset="0"/>
                <a:cs typeface="Calibri" panose="020F0502020204030204" pitchFamily="34" charset="0"/>
              </a:rPr>
              <a:t>that require common sense reasoning </a:t>
            </a:r>
          </a:p>
          <a:p>
            <a:pPr>
              <a:lnSpc>
                <a:spcPts val="2850"/>
              </a:lnSpc>
            </a:pPr>
            <a:r>
              <a:rPr lang="en-US" sz="2800" b="1" dirty="0">
                <a:solidFill>
                  <a:srgbClr val="D6E5EF"/>
                </a:solidFill>
                <a:latin typeface="Calibri" panose="020F0502020204030204" pitchFamily="34" charset="0"/>
                <a:ea typeface="Calibri" panose="020F0502020204030204" pitchFamily="34" charset="0"/>
                <a:cs typeface="Calibri" panose="020F0502020204030204" pitchFamily="34" charset="0"/>
              </a:rPr>
              <a:t>beyond simple text context</a:t>
            </a:r>
          </a:p>
          <a:p>
            <a:pPr>
              <a:lnSpc>
                <a:spcPts val="2850"/>
              </a:lnSpc>
            </a:pPr>
            <a:endParaRPr lang="en-US" sz="2800" dirty="0">
              <a:latin typeface="Calibri" panose="020F0502020204030204" pitchFamily="34" charset="0"/>
              <a:ea typeface="Calibri" panose="020F0502020204030204" pitchFamily="34" charset="0"/>
              <a:cs typeface="Calibri" panose="020F0502020204030204" pitchFamily="34" charset="0"/>
            </a:endParaRPr>
          </a:p>
        </p:txBody>
      </p:sp>
      <p:sp>
        <p:nvSpPr>
          <p:cNvPr id="8" name="Text 1">
            <a:extLst>
              <a:ext uri="{FF2B5EF4-FFF2-40B4-BE49-F238E27FC236}">
                <a16:creationId xmlns:a16="http://schemas.microsoft.com/office/drawing/2014/main" id="{A80C835F-F83B-CCFF-311E-C8D28261B1FB}"/>
              </a:ext>
            </a:extLst>
          </p:cNvPr>
          <p:cNvSpPr/>
          <p:nvPr/>
        </p:nvSpPr>
        <p:spPr>
          <a:xfrm>
            <a:off x="946190" y="4428053"/>
            <a:ext cx="3554730" cy="592920"/>
          </a:xfrm>
          <a:prstGeom prst="rect">
            <a:avLst/>
          </a:prstGeom>
          <a:noFill/>
          <a:ln/>
        </p:spPr>
        <p:txBody>
          <a:bodyPr wrap="none" lIns="0" tIns="0" rIns="0" bIns="0" rtlCol="0" anchor="t"/>
          <a:lstStyle/>
          <a:p>
            <a:pPr marL="0" indent="0" algn="l">
              <a:lnSpc>
                <a:spcPts val="3300"/>
              </a:lnSpc>
              <a:buNone/>
            </a:pPr>
            <a:r>
              <a:rPr lang="en-US" sz="3200" dirty="0">
                <a:solidFill>
                  <a:srgbClr val="00B0F0"/>
                </a:solidFill>
                <a:latin typeface="Calibri" panose="020F0502020204030204" pitchFamily="34" charset="0"/>
                <a:ea typeface="Calibri" panose="020F0502020204030204" pitchFamily="34" charset="0"/>
                <a:cs typeface="Calibri" panose="020F0502020204030204" pitchFamily="34" charset="0"/>
              </a:rPr>
              <a:t>Infrastructure</a:t>
            </a:r>
          </a:p>
        </p:txBody>
      </p:sp>
      <p:sp>
        <p:nvSpPr>
          <p:cNvPr id="9" name="Text 6">
            <a:extLst>
              <a:ext uri="{FF2B5EF4-FFF2-40B4-BE49-F238E27FC236}">
                <a16:creationId xmlns:a16="http://schemas.microsoft.com/office/drawing/2014/main" id="{6D7854D3-A410-F1E4-3C47-579B09BE5B1E}"/>
              </a:ext>
            </a:extLst>
          </p:cNvPr>
          <p:cNvSpPr/>
          <p:nvPr/>
        </p:nvSpPr>
        <p:spPr>
          <a:xfrm>
            <a:off x="839787" y="4953241"/>
            <a:ext cx="5028449" cy="495655"/>
          </a:xfrm>
          <a:prstGeom prst="rect">
            <a:avLst/>
          </a:prstGeom>
          <a:noFill/>
          <a:ln/>
        </p:spPr>
        <p:txBody>
          <a:bodyPr wrap="none" lIns="0" tIns="0" rIns="0" bIns="0" rtlCol="0" anchor="t"/>
          <a:lstStyle/>
          <a:p>
            <a:pPr algn="l">
              <a:lnSpc>
                <a:spcPts val="2850"/>
              </a:lnSpc>
              <a:buSzPct val="100000"/>
            </a:pPr>
            <a:r>
              <a:rPr lang="en-US" sz="2800" b="1" dirty="0">
                <a:solidFill>
                  <a:srgbClr val="D6E5EF"/>
                </a:solidFill>
                <a:latin typeface="Calibri" panose="020F0502020204030204" pitchFamily="34" charset="0"/>
                <a:ea typeface="Calibri" panose="020F0502020204030204" pitchFamily="34" charset="0"/>
                <a:cs typeface="Calibri" panose="020F0502020204030204" pitchFamily="34" charset="0"/>
              </a:rPr>
              <a:t>  Inference Engine:</a:t>
            </a:r>
            <a:r>
              <a:rPr lang="en-US" sz="2800" dirty="0">
                <a:solidFill>
                  <a:srgbClr val="D6E5EF"/>
                </a:solidFill>
                <a:latin typeface="Calibri" panose="020F0502020204030204" pitchFamily="34" charset="0"/>
                <a:ea typeface="Calibri" panose="020F0502020204030204" pitchFamily="34" charset="0"/>
                <a:cs typeface="Calibri" panose="020F0502020204030204" pitchFamily="34" charset="0"/>
              </a:rPr>
              <a:t> Ollama </a:t>
            </a:r>
            <a:endParaRPr lang="en-US" sz="2800" dirty="0">
              <a:latin typeface="Calibri" panose="020F0502020204030204" pitchFamily="34" charset="0"/>
              <a:ea typeface="Calibri" panose="020F0502020204030204" pitchFamily="34" charset="0"/>
              <a:cs typeface="Calibri" panose="020F0502020204030204" pitchFamily="34" charset="0"/>
            </a:endParaRPr>
          </a:p>
        </p:txBody>
      </p:sp>
      <p:sp>
        <p:nvSpPr>
          <p:cNvPr id="10" name="Text 7">
            <a:extLst>
              <a:ext uri="{FF2B5EF4-FFF2-40B4-BE49-F238E27FC236}">
                <a16:creationId xmlns:a16="http://schemas.microsoft.com/office/drawing/2014/main" id="{9865FA1B-9A0A-1C80-2AC9-02CD0E73CE1A}"/>
              </a:ext>
            </a:extLst>
          </p:cNvPr>
          <p:cNvSpPr/>
          <p:nvPr/>
        </p:nvSpPr>
        <p:spPr>
          <a:xfrm>
            <a:off x="643096" y="5334427"/>
            <a:ext cx="6395404" cy="432016"/>
          </a:xfrm>
          <a:prstGeom prst="rect">
            <a:avLst/>
          </a:prstGeom>
          <a:noFill/>
          <a:ln/>
        </p:spPr>
        <p:txBody>
          <a:bodyPr wrap="none" lIns="0" tIns="0" rIns="0" bIns="0" rtlCol="0" anchor="t"/>
          <a:lstStyle/>
          <a:p>
            <a:pPr algn="l">
              <a:lnSpc>
                <a:spcPts val="2850"/>
              </a:lnSpc>
              <a:buSzPct val="100000"/>
            </a:pPr>
            <a:r>
              <a:rPr lang="en-US" sz="2800" b="1" dirty="0">
                <a:solidFill>
                  <a:srgbClr val="D6E5EF"/>
                </a:solidFill>
                <a:latin typeface="Roboto" pitchFamily="34" charset="0"/>
                <a:ea typeface="Roboto" pitchFamily="34" charset="-122"/>
                <a:cs typeface="Roboto" pitchFamily="34" charset="-120"/>
              </a:rPr>
              <a:t>    </a:t>
            </a:r>
            <a:r>
              <a:rPr lang="en-US" sz="2800" b="1" dirty="0">
                <a:solidFill>
                  <a:srgbClr val="D6E5EF"/>
                </a:solidFill>
                <a:latin typeface="Calibri" panose="020F0502020204030204" pitchFamily="34" charset="0"/>
                <a:ea typeface="Calibri" panose="020F0502020204030204" pitchFamily="34" charset="0"/>
                <a:cs typeface="Calibri" panose="020F0502020204030204" pitchFamily="34" charset="0"/>
              </a:rPr>
              <a:t>Pipeline:</a:t>
            </a:r>
            <a:r>
              <a:rPr lang="en-US" sz="2800" dirty="0">
                <a:solidFill>
                  <a:srgbClr val="D6E5EF"/>
                </a:solidFill>
                <a:latin typeface="Calibri" panose="020F0502020204030204" pitchFamily="34" charset="0"/>
                <a:ea typeface="Calibri" panose="020F0502020204030204" pitchFamily="34" charset="0"/>
                <a:cs typeface="Calibri" panose="020F0502020204030204" pitchFamily="34" charset="0"/>
              </a:rPr>
              <a:t> Python-based extraction</a:t>
            </a:r>
            <a:endParaRPr lang="en-US" sz="2800" dirty="0">
              <a:latin typeface="Calibri" panose="020F0502020204030204" pitchFamily="34" charset="0"/>
              <a:ea typeface="Calibri" panose="020F0502020204030204" pitchFamily="34" charset="0"/>
              <a:cs typeface="Calibri" panose="020F0502020204030204" pitchFamily="34" charset="0"/>
            </a:endParaRPr>
          </a:p>
        </p:txBody>
      </p:sp>
      <p:sp>
        <p:nvSpPr>
          <p:cNvPr id="11" name="Text 1">
            <a:extLst>
              <a:ext uri="{FF2B5EF4-FFF2-40B4-BE49-F238E27FC236}">
                <a16:creationId xmlns:a16="http://schemas.microsoft.com/office/drawing/2014/main" id="{F6A0D973-E756-4A8B-5BD2-F80542F3C990}"/>
              </a:ext>
            </a:extLst>
          </p:cNvPr>
          <p:cNvSpPr/>
          <p:nvPr/>
        </p:nvSpPr>
        <p:spPr>
          <a:xfrm>
            <a:off x="8656846" y="1810140"/>
            <a:ext cx="3402329" cy="556908"/>
          </a:xfrm>
          <a:prstGeom prst="rect">
            <a:avLst/>
          </a:prstGeom>
          <a:noFill/>
          <a:ln/>
        </p:spPr>
        <p:txBody>
          <a:bodyPr wrap="none" lIns="0" tIns="0" rIns="0" bIns="0" rtlCol="0" anchor="t"/>
          <a:lstStyle/>
          <a:p>
            <a:pPr marL="0" indent="0" algn="l">
              <a:lnSpc>
                <a:spcPts val="3300"/>
              </a:lnSpc>
              <a:buNone/>
            </a:pPr>
            <a:r>
              <a:rPr lang="en-US" sz="3200" dirty="0">
                <a:solidFill>
                  <a:srgbClr val="00B0F0"/>
                </a:solidFill>
                <a:latin typeface="Calibri" panose="020F0502020204030204" pitchFamily="34" charset="0"/>
                <a:ea typeface="Calibri" panose="020F0502020204030204" pitchFamily="34" charset="0"/>
                <a:cs typeface="Calibri" panose="020F0502020204030204" pitchFamily="34" charset="0"/>
              </a:rPr>
              <a:t>Models</a:t>
            </a:r>
          </a:p>
        </p:txBody>
      </p:sp>
      <p:sp>
        <p:nvSpPr>
          <p:cNvPr id="12" name="Text 2">
            <a:extLst>
              <a:ext uri="{FF2B5EF4-FFF2-40B4-BE49-F238E27FC236}">
                <a16:creationId xmlns:a16="http://schemas.microsoft.com/office/drawing/2014/main" id="{9CDE3284-093C-A9F7-C60A-2E87941332AA}"/>
              </a:ext>
            </a:extLst>
          </p:cNvPr>
          <p:cNvSpPr/>
          <p:nvPr/>
        </p:nvSpPr>
        <p:spPr>
          <a:xfrm>
            <a:off x="8707641" y="2336799"/>
            <a:ext cx="2924071" cy="463195"/>
          </a:xfrm>
          <a:prstGeom prst="rect">
            <a:avLst/>
          </a:prstGeom>
          <a:noFill/>
          <a:ln/>
        </p:spPr>
        <p:txBody>
          <a:bodyPr wrap="none" lIns="0" tIns="0" rIns="0" bIns="0" rtlCol="0" anchor="t"/>
          <a:lstStyle/>
          <a:p>
            <a:pPr marL="0" indent="0" algn="l">
              <a:lnSpc>
                <a:spcPts val="2850"/>
              </a:lnSpc>
              <a:buNone/>
            </a:pPr>
            <a:r>
              <a:rPr lang="en-US" sz="2800" b="1" dirty="0">
                <a:solidFill>
                  <a:srgbClr val="D6E5EF"/>
                </a:solidFill>
                <a:latin typeface="Roboto" pitchFamily="34" charset="0"/>
                <a:ea typeface="Roboto" pitchFamily="34" charset="-122"/>
                <a:cs typeface="Roboto" pitchFamily="34" charset="-120"/>
              </a:rPr>
              <a:t>Qwen2.0.5b</a:t>
            </a:r>
            <a:endParaRPr lang="en-US" sz="2800" dirty="0"/>
          </a:p>
        </p:txBody>
      </p:sp>
      <p:sp>
        <p:nvSpPr>
          <p:cNvPr id="13" name="Text 2">
            <a:extLst>
              <a:ext uri="{FF2B5EF4-FFF2-40B4-BE49-F238E27FC236}">
                <a16:creationId xmlns:a16="http://schemas.microsoft.com/office/drawing/2014/main" id="{D9D4B13D-237A-D0A6-6BEC-E40C2052D000}"/>
              </a:ext>
            </a:extLst>
          </p:cNvPr>
          <p:cNvSpPr/>
          <p:nvPr/>
        </p:nvSpPr>
        <p:spPr>
          <a:xfrm>
            <a:off x="8758443" y="2850819"/>
            <a:ext cx="3076471" cy="448892"/>
          </a:xfrm>
          <a:prstGeom prst="rect">
            <a:avLst/>
          </a:prstGeom>
          <a:noFill/>
          <a:ln/>
        </p:spPr>
        <p:txBody>
          <a:bodyPr wrap="none" lIns="0" tIns="0" rIns="0" bIns="0" rtlCol="0" anchor="t"/>
          <a:lstStyle/>
          <a:p>
            <a:pPr marL="0" indent="0" algn="l">
              <a:lnSpc>
                <a:spcPts val="2850"/>
              </a:lnSpc>
              <a:buNone/>
            </a:pPr>
            <a:r>
              <a:rPr lang="en-US" sz="2800" b="1" dirty="0">
                <a:solidFill>
                  <a:srgbClr val="D6E5EF"/>
                </a:solidFill>
                <a:latin typeface="Roboto" pitchFamily="34" charset="0"/>
                <a:ea typeface="Roboto" pitchFamily="34" charset="-122"/>
                <a:cs typeface="Roboto" pitchFamily="34" charset="-120"/>
              </a:rPr>
              <a:t>Mistral</a:t>
            </a:r>
            <a:endParaRPr lang="en-US" sz="2800" dirty="0"/>
          </a:p>
        </p:txBody>
      </p:sp>
    </p:spTree>
    <p:extLst>
      <p:ext uri="{BB962C8B-B14F-4D97-AF65-F5344CB8AC3E}">
        <p14:creationId xmlns:p14="http://schemas.microsoft.com/office/powerpoint/2010/main" val="3004473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E5200A9-E1C4-261F-CD1F-FA48526C02EF}"/>
              </a:ext>
            </a:extLst>
          </p:cNvPr>
          <p:cNvSpPr>
            <a:spLocks noGrp="1"/>
          </p:cNvSpPr>
          <p:nvPr>
            <p:ph type="body" sz="half" idx="18"/>
          </p:nvPr>
        </p:nvSpPr>
        <p:spPr>
          <a:xfrm>
            <a:off x="1623460" y="2835504"/>
            <a:ext cx="3671462" cy="1038870"/>
          </a:xfrm>
        </p:spPr>
        <p:txBody>
          <a:bodyPr>
            <a:noAutofit/>
          </a:bodyPr>
          <a:lstStyle/>
          <a:p>
            <a:r>
              <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rPr>
              <a:t>Loaded the Commonsense QA dataset and random sample subset for evaluation.</a:t>
            </a:r>
          </a:p>
          <a:p>
            <a:br>
              <a:rPr lang="en-US" sz="2000" dirty="0">
                <a:latin typeface="Calibri" panose="020F0502020204030204" pitchFamily="34" charset="0"/>
                <a:ea typeface="Calibri" panose="020F0502020204030204" pitchFamily="34" charset="0"/>
                <a:cs typeface="Calibri" panose="020F0502020204030204" pitchFamily="34" charset="0"/>
              </a:rPr>
            </a:b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11" name="Text Placeholder 10">
            <a:extLst>
              <a:ext uri="{FF2B5EF4-FFF2-40B4-BE49-F238E27FC236}">
                <a16:creationId xmlns:a16="http://schemas.microsoft.com/office/drawing/2014/main" id="{13206307-8C5E-9BE3-2984-97B657395135}"/>
              </a:ext>
            </a:extLst>
          </p:cNvPr>
          <p:cNvSpPr>
            <a:spLocks noGrp="1"/>
          </p:cNvSpPr>
          <p:nvPr>
            <p:ph type="body" sz="half" idx="20"/>
          </p:nvPr>
        </p:nvSpPr>
        <p:spPr>
          <a:xfrm>
            <a:off x="6603318" y="4839125"/>
            <a:ext cx="4437214" cy="1053675"/>
          </a:xfrm>
        </p:spPr>
        <p:txBody>
          <a:bodyPr>
            <a:noAutofit/>
          </a:bodyPr>
          <a:lstStyle/>
          <a:p>
            <a:r>
              <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rPr>
              <a:t>Calculated accuracy metrics and visualized  comparative performance across strategies.</a:t>
            </a:r>
          </a:p>
        </p:txBody>
      </p:sp>
      <p:sp>
        <p:nvSpPr>
          <p:cNvPr id="12" name="Text 0">
            <a:extLst>
              <a:ext uri="{FF2B5EF4-FFF2-40B4-BE49-F238E27FC236}">
                <a16:creationId xmlns:a16="http://schemas.microsoft.com/office/drawing/2014/main" id="{6B9B486F-0460-4497-A912-237B57667A3F}"/>
              </a:ext>
            </a:extLst>
          </p:cNvPr>
          <p:cNvSpPr>
            <a:spLocks noGrp="1"/>
          </p:cNvSpPr>
          <p:nvPr>
            <p:ph type="title"/>
          </p:nvPr>
        </p:nvSpPr>
        <p:spPr>
          <a:xfrm>
            <a:off x="1332084" y="1080015"/>
            <a:ext cx="4013639" cy="659189"/>
          </a:xfrm>
          <a:prstGeom prst="rect">
            <a:avLst/>
          </a:prstGeom>
          <a:noFill/>
          <a:ln/>
        </p:spPr>
        <p:txBody>
          <a:bodyPr wrap="none" lIns="0" tIns="0" rIns="0" bIns="0" rtlCol="0" anchor="t">
            <a:normAutofit/>
          </a:bodyPr>
          <a:lstStyle/>
          <a:p>
            <a:pPr marL="0" indent="0" algn="l">
              <a:lnSpc>
                <a:spcPts val="4300"/>
              </a:lnSpc>
              <a:buNone/>
            </a:pPr>
            <a:r>
              <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rPr>
              <a:t>The Pipeline</a:t>
            </a:r>
          </a:p>
        </p:txBody>
      </p:sp>
      <p:sp>
        <p:nvSpPr>
          <p:cNvPr id="15" name="Shape 2">
            <a:extLst>
              <a:ext uri="{FF2B5EF4-FFF2-40B4-BE49-F238E27FC236}">
                <a16:creationId xmlns:a16="http://schemas.microsoft.com/office/drawing/2014/main" id="{EA6E9B21-5458-62D7-C420-5324461E8ABD}"/>
              </a:ext>
            </a:extLst>
          </p:cNvPr>
          <p:cNvSpPr/>
          <p:nvPr/>
        </p:nvSpPr>
        <p:spPr>
          <a:xfrm>
            <a:off x="1674259" y="2119165"/>
            <a:ext cx="3290716" cy="478918"/>
          </a:xfrm>
          <a:prstGeom prst="roundRect">
            <a:avLst/>
          </a:prstGeom>
          <a:solidFill>
            <a:schemeClr val="tx1"/>
          </a:solidFill>
          <a:ln>
            <a:solidFill>
              <a:schemeClr val="bg1"/>
            </a:solidFill>
          </a:ln>
        </p:spPr>
        <p:txBody>
          <a:bodyPr/>
          <a:lstStyle/>
          <a:p>
            <a:pPr>
              <a:lnSpc>
                <a:spcPts val="2700"/>
              </a:lnSpc>
            </a:pPr>
            <a:r>
              <a:rPr lang="en-US" sz="2400" b="1" dirty="0">
                <a:solidFill>
                  <a:srgbClr val="00B0F0"/>
                </a:solidFill>
                <a:latin typeface="Calibri" panose="020F0502020204030204" pitchFamily="34" charset="0"/>
                <a:ea typeface="Calibri" panose="020F0502020204030204" pitchFamily="34" charset="0"/>
                <a:cs typeface="Calibri" panose="020F0502020204030204" pitchFamily="34" charset="0"/>
              </a:rPr>
              <a:t>Data Loading </a:t>
            </a:r>
          </a:p>
        </p:txBody>
      </p:sp>
      <p:sp>
        <p:nvSpPr>
          <p:cNvPr id="36" name="Text 5">
            <a:extLst>
              <a:ext uri="{FF2B5EF4-FFF2-40B4-BE49-F238E27FC236}">
                <a16:creationId xmlns:a16="http://schemas.microsoft.com/office/drawing/2014/main" id="{FE0CE7BA-C7BB-4217-DB6A-F50B6CE7C83D}"/>
              </a:ext>
            </a:extLst>
          </p:cNvPr>
          <p:cNvSpPr/>
          <p:nvPr/>
        </p:nvSpPr>
        <p:spPr>
          <a:xfrm>
            <a:off x="1708125" y="4805259"/>
            <a:ext cx="4218540" cy="816607"/>
          </a:xfrm>
          <a:prstGeom prst="rect">
            <a:avLst/>
          </a:prstGeom>
          <a:noFill/>
          <a:ln/>
        </p:spPr>
        <p:txBody>
          <a:bodyPr wrap="square" lIns="0" tIns="0" rIns="0" bIns="0" rtlCol="0" anchor="t"/>
          <a:lstStyle/>
          <a:p>
            <a:r>
              <a:rPr lang="en-US" sz="2000" dirty="0">
                <a:latin typeface="Calibri" panose="020F0502020204030204" pitchFamily="34" charset="0"/>
                <a:ea typeface="Calibri" panose="020F0502020204030204" pitchFamily="34" charset="0"/>
                <a:cs typeface="Calibri" panose="020F0502020204030204" pitchFamily="34" charset="0"/>
              </a:rPr>
              <a:t>Query the local LLM via the Ollama </a:t>
            </a:r>
          </a:p>
          <a:p>
            <a:r>
              <a:rPr lang="en-US" sz="2000" dirty="0">
                <a:latin typeface="Calibri" panose="020F0502020204030204" pitchFamily="34" charset="0"/>
                <a:ea typeface="Calibri" panose="020F0502020204030204" pitchFamily="34" charset="0"/>
                <a:cs typeface="Calibri" panose="020F0502020204030204" pitchFamily="34" charset="0"/>
              </a:rPr>
              <a:t>API and analyze specific A/B/C/D/E tokens from the output.</a:t>
            </a:r>
          </a:p>
          <a:p>
            <a:br>
              <a:rPr lang="en-US" sz="2000" dirty="0">
                <a:latin typeface="Calibri" panose="020F0502020204030204" pitchFamily="34" charset="0"/>
                <a:ea typeface="Calibri" panose="020F0502020204030204" pitchFamily="34" charset="0"/>
                <a:cs typeface="Calibri" panose="020F0502020204030204" pitchFamily="34" charset="0"/>
              </a:rPr>
            </a:b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37" name="Text Placeholder 4">
            <a:extLst>
              <a:ext uri="{FF2B5EF4-FFF2-40B4-BE49-F238E27FC236}">
                <a16:creationId xmlns:a16="http://schemas.microsoft.com/office/drawing/2014/main" id="{845AA500-251F-1892-6423-AE68B949E529}"/>
              </a:ext>
            </a:extLst>
          </p:cNvPr>
          <p:cNvSpPr txBox="1">
            <a:spLocks/>
          </p:cNvSpPr>
          <p:nvPr/>
        </p:nvSpPr>
        <p:spPr>
          <a:xfrm>
            <a:off x="6603318" y="2852439"/>
            <a:ext cx="4281976" cy="771294"/>
          </a:xfrm>
          <a:prstGeom prst="rect">
            <a:avLst/>
          </a:prstGeom>
        </p:spPr>
        <p:txBody>
          <a:bodyPr vert="horz" lIns="91440" tIns="45720" rIns="91440" bIns="45720" rtlCol="0" anchor="t">
            <a:noAutofit/>
          </a:bodyPr>
          <a:lstStyle>
            <a:lvl1pPr marL="0" indent="0" algn="l" defTabSz="914400" rtl="0" eaLnBrk="1" latinLnBrk="0" hangingPunct="1">
              <a:lnSpc>
                <a:spcPct val="90000"/>
              </a:lnSpc>
              <a:spcBef>
                <a:spcPts val="1000"/>
              </a:spcBef>
              <a:buFont typeface="Arial" panose="020B0604020202020204" pitchFamily="34" charset="0"/>
              <a:buNone/>
              <a:defRPr sz="1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2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9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9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9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9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9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900" kern="1200">
                <a:solidFill>
                  <a:schemeClr val="tx1"/>
                </a:solidFill>
                <a:latin typeface="+mn-lt"/>
                <a:ea typeface="+mn-ea"/>
                <a:cs typeface="+mn-cs"/>
              </a:defRPr>
            </a:lvl9pPr>
          </a:lstStyle>
          <a:p>
            <a:r>
              <a:rPr lang="en-US" sz="2000" dirty="0">
                <a:solidFill>
                  <a:schemeClr val="tx1"/>
                </a:solidFill>
                <a:latin typeface="Calibri" panose="020F0502020204030204" pitchFamily="34" charset="0"/>
                <a:ea typeface="Calibri" panose="020F0502020204030204" pitchFamily="34" charset="0"/>
                <a:cs typeface="Calibri" panose="020F0502020204030204" pitchFamily="34" charset="0"/>
              </a:rPr>
              <a:t>Created zero-shot, few-shot and COT prompts based on the current test configuration.</a:t>
            </a:r>
          </a:p>
          <a:p>
            <a:br>
              <a:rPr lang="en-US" sz="2000" dirty="0">
                <a:latin typeface="Calibri" panose="020F0502020204030204" pitchFamily="34" charset="0"/>
                <a:ea typeface="Calibri" panose="020F0502020204030204" pitchFamily="34" charset="0"/>
                <a:cs typeface="Calibri" panose="020F0502020204030204" pitchFamily="34" charset="0"/>
              </a:rPr>
            </a:br>
            <a:endParaRPr lang="en-US" sz="2000" dirty="0">
              <a:latin typeface="Calibri" panose="020F0502020204030204" pitchFamily="34" charset="0"/>
              <a:ea typeface="Calibri" panose="020F0502020204030204" pitchFamily="34" charset="0"/>
              <a:cs typeface="Calibri" panose="020F0502020204030204" pitchFamily="34" charset="0"/>
            </a:endParaRPr>
          </a:p>
        </p:txBody>
      </p:sp>
      <p:sp>
        <p:nvSpPr>
          <p:cNvPr id="8" name="Shape 2">
            <a:extLst>
              <a:ext uri="{FF2B5EF4-FFF2-40B4-BE49-F238E27FC236}">
                <a16:creationId xmlns:a16="http://schemas.microsoft.com/office/drawing/2014/main" id="{F9EADCE2-1C5D-549B-E2BF-93CD501F8DB1}"/>
              </a:ext>
            </a:extLst>
          </p:cNvPr>
          <p:cNvSpPr/>
          <p:nvPr/>
        </p:nvSpPr>
        <p:spPr>
          <a:xfrm>
            <a:off x="6630162" y="2146626"/>
            <a:ext cx="3290716" cy="507204"/>
          </a:xfrm>
          <a:prstGeom prst="roundRect">
            <a:avLst/>
          </a:prstGeom>
          <a:solidFill>
            <a:schemeClr val="tx1"/>
          </a:solidFill>
          <a:ln>
            <a:solidFill>
              <a:schemeClr val="bg1"/>
            </a:solidFill>
          </a:ln>
        </p:spPr>
        <p:txBody>
          <a:bodyPr/>
          <a:lstStyle/>
          <a:p>
            <a:pPr>
              <a:lnSpc>
                <a:spcPts val="2700"/>
              </a:lnSpc>
            </a:pPr>
            <a:r>
              <a:rPr lang="en-US" sz="2400" b="1" dirty="0">
                <a:solidFill>
                  <a:srgbClr val="00B0F0"/>
                </a:solidFill>
                <a:latin typeface="Calibri" panose="020F0502020204030204" pitchFamily="34" charset="0"/>
                <a:ea typeface="Calibri" panose="020F0502020204030204" pitchFamily="34" charset="0"/>
                <a:cs typeface="Calibri" panose="020F0502020204030204" pitchFamily="34" charset="0"/>
              </a:rPr>
              <a:t>Prompt Generation </a:t>
            </a:r>
          </a:p>
        </p:txBody>
      </p:sp>
      <p:sp>
        <p:nvSpPr>
          <p:cNvPr id="10" name="Shape 2">
            <a:extLst>
              <a:ext uri="{FF2B5EF4-FFF2-40B4-BE49-F238E27FC236}">
                <a16:creationId xmlns:a16="http://schemas.microsoft.com/office/drawing/2014/main" id="{171E3D76-7B20-DD75-2F04-11FD77562698}"/>
              </a:ext>
            </a:extLst>
          </p:cNvPr>
          <p:cNvSpPr/>
          <p:nvPr/>
        </p:nvSpPr>
        <p:spPr>
          <a:xfrm>
            <a:off x="1674259" y="4117290"/>
            <a:ext cx="3290716" cy="478918"/>
          </a:xfrm>
          <a:prstGeom prst="roundRect">
            <a:avLst/>
          </a:prstGeom>
          <a:solidFill>
            <a:schemeClr val="tx1"/>
          </a:solidFill>
          <a:ln>
            <a:solidFill>
              <a:schemeClr val="bg1"/>
            </a:solidFill>
          </a:ln>
        </p:spPr>
        <p:txBody>
          <a:bodyPr/>
          <a:lstStyle/>
          <a:p>
            <a:pPr>
              <a:lnSpc>
                <a:spcPts val="2700"/>
              </a:lnSpc>
            </a:pPr>
            <a:r>
              <a:rPr lang="en-US" sz="2400" b="1" dirty="0">
                <a:solidFill>
                  <a:srgbClr val="00B0F0"/>
                </a:solidFill>
                <a:latin typeface="Calibri" panose="020F0502020204030204" pitchFamily="34" charset="0"/>
                <a:ea typeface="Calibri" panose="020F0502020204030204" pitchFamily="34" charset="0"/>
                <a:cs typeface="Calibri" panose="020F0502020204030204" pitchFamily="34" charset="0"/>
              </a:rPr>
              <a:t>Local Inference</a:t>
            </a:r>
          </a:p>
        </p:txBody>
      </p:sp>
      <p:sp>
        <p:nvSpPr>
          <p:cNvPr id="13" name="Shape 2">
            <a:extLst>
              <a:ext uri="{FF2B5EF4-FFF2-40B4-BE49-F238E27FC236}">
                <a16:creationId xmlns:a16="http://schemas.microsoft.com/office/drawing/2014/main" id="{7C70FF05-D1D0-266E-33B6-E79C1C947FD5}"/>
              </a:ext>
            </a:extLst>
          </p:cNvPr>
          <p:cNvSpPr/>
          <p:nvPr/>
        </p:nvSpPr>
        <p:spPr>
          <a:xfrm>
            <a:off x="6630162" y="4168092"/>
            <a:ext cx="3290716" cy="478918"/>
          </a:xfrm>
          <a:prstGeom prst="roundRect">
            <a:avLst/>
          </a:prstGeom>
          <a:solidFill>
            <a:schemeClr val="tx1"/>
          </a:solidFill>
          <a:ln>
            <a:solidFill>
              <a:schemeClr val="bg1"/>
            </a:solidFill>
          </a:ln>
        </p:spPr>
        <p:txBody>
          <a:bodyPr/>
          <a:lstStyle/>
          <a:p>
            <a:pPr>
              <a:lnSpc>
                <a:spcPts val="2700"/>
              </a:lnSpc>
            </a:pPr>
            <a:r>
              <a:rPr lang="en-US" sz="2400" b="1" dirty="0">
                <a:solidFill>
                  <a:srgbClr val="00B0F0"/>
                </a:solidFill>
                <a:latin typeface="Calibri" panose="020F0502020204030204" pitchFamily="34" charset="0"/>
                <a:ea typeface="Calibri" panose="020F0502020204030204" pitchFamily="34" charset="0"/>
                <a:cs typeface="Calibri" panose="020F0502020204030204" pitchFamily="34" charset="0"/>
              </a:rPr>
              <a:t>Analysis</a:t>
            </a:r>
          </a:p>
        </p:txBody>
      </p:sp>
    </p:spTree>
    <p:extLst>
      <p:ext uri="{BB962C8B-B14F-4D97-AF65-F5344CB8AC3E}">
        <p14:creationId xmlns:p14="http://schemas.microsoft.com/office/powerpoint/2010/main" val="1776989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455A2-EBD3-8C6B-01DF-0F6967ED7964}"/>
              </a:ext>
            </a:extLst>
          </p:cNvPr>
          <p:cNvSpPr>
            <a:spLocks noGrp="1"/>
          </p:cNvSpPr>
          <p:nvPr>
            <p:ph type="title"/>
          </p:nvPr>
        </p:nvSpPr>
        <p:spPr>
          <a:xfrm>
            <a:off x="1399592" y="846666"/>
            <a:ext cx="9954208" cy="748869"/>
          </a:xfrm>
        </p:spPr>
        <p:txBody>
          <a:bodyPr>
            <a:noAutofit/>
          </a:bodyPr>
          <a:lstStyle/>
          <a:p>
            <a:r>
              <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rPr>
              <a:t>Results</a:t>
            </a:r>
            <a:br>
              <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rPr>
            </a:br>
            <a:endParaRPr lang="en-US" sz="4400" dirty="0">
              <a:solidFill>
                <a:srgbClr val="00B0F0"/>
              </a:solidFill>
              <a:latin typeface="Calibri" panose="020F0502020204030204" pitchFamily="34" charset="0"/>
              <a:ea typeface="Calibri" panose="020F0502020204030204" pitchFamily="34" charset="0"/>
              <a:cs typeface="Calibri" panose="020F0502020204030204" pitchFamily="34" charset="0"/>
            </a:endParaRPr>
          </a:p>
        </p:txBody>
      </p:sp>
      <p:pic>
        <p:nvPicPr>
          <p:cNvPr id="3" name="Image 0" descr="preencoded.png">
            <a:extLst>
              <a:ext uri="{FF2B5EF4-FFF2-40B4-BE49-F238E27FC236}">
                <a16:creationId xmlns:a16="http://schemas.microsoft.com/office/drawing/2014/main" id="{F1323CA5-749E-DD71-0FFF-0DEF4549AD2B}"/>
              </a:ext>
            </a:extLst>
          </p:cNvPr>
          <p:cNvPicPr>
            <a:picLocks noChangeAspect="1"/>
          </p:cNvPicPr>
          <p:nvPr/>
        </p:nvPicPr>
        <p:blipFill>
          <a:blip r:embed="rId2"/>
          <a:stretch>
            <a:fillRect/>
          </a:stretch>
        </p:blipFill>
        <p:spPr>
          <a:xfrm>
            <a:off x="1492898" y="1595536"/>
            <a:ext cx="6624736" cy="4040764"/>
          </a:xfrm>
          <a:prstGeom prst="rect">
            <a:avLst/>
          </a:prstGeom>
        </p:spPr>
      </p:pic>
      <p:sp>
        <p:nvSpPr>
          <p:cNvPr id="6" name="Shape 3">
            <a:extLst>
              <a:ext uri="{FF2B5EF4-FFF2-40B4-BE49-F238E27FC236}">
                <a16:creationId xmlns:a16="http://schemas.microsoft.com/office/drawing/2014/main" id="{F79F1CA0-2CB0-C6B2-20B2-3D056B601727}"/>
              </a:ext>
            </a:extLst>
          </p:cNvPr>
          <p:cNvSpPr/>
          <p:nvPr/>
        </p:nvSpPr>
        <p:spPr>
          <a:xfrm>
            <a:off x="9110911" y="2876246"/>
            <a:ext cx="456422" cy="438884"/>
          </a:xfrm>
          <a:prstGeom prst="roundRect">
            <a:avLst>
              <a:gd name="adj" fmla="val 8063"/>
            </a:avLst>
          </a:prstGeom>
          <a:solidFill>
            <a:srgbClr val="75B1F0"/>
          </a:solidFill>
          <a:ln/>
        </p:spPr>
        <p:txBody>
          <a:bodyPr/>
          <a:lstStyle/>
          <a:p>
            <a:endParaRPr lang="en-US"/>
          </a:p>
        </p:txBody>
      </p:sp>
      <p:sp>
        <p:nvSpPr>
          <p:cNvPr id="7" name="Text 4">
            <a:extLst>
              <a:ext uri="{FF2B5EF4-FFF2-40B4-BE49-F238E27FC236}">
                <a16:creationId xmlns:a16="http://schemas.microsoft.com/office/drawing/2014/main" id="{B0D6C073-08E3-ED93-BBDB-A3C5FCF643A4}"/>
              </a:ext>
            </a:extLst>
          </p:cNvPr>
          <p:cNvSpPr/>
          <p:nvPr/>
        </p:nvSpPr>
        <p:spPr>
          <a:xfrm>
            <a:off x="9858311" y="2988386"/>
            <a:ext cx="962089" cy="326744"/>
          </a:xfrm>
          <a:prstGeom prst="rect">
            <a:avLst/>
          </a:prstGeom>
          <a:noFill/>
          <a:ln/>
        </p:spPr>
        <p:txBody>
          <a:bodyPr wrap="none" lIns="0" tIns="0" rIns="0" bIns="0" rtlCol="0" anchor="t"/>
          <a:lstStyle/>
          <a:p>
            <a:pPr marL="0" indent="0" algn="l">
              <a:lnSpc>
                <a:spcPts val="1750"/>
              </a:lnSpc>
              <a:buNone/>
            </a:pPr>
            <a:r>
              <a:rPr lang="en-US" sz="2400" dirty="0">
                <a:solidFill>
                  <a:srgbClr val="D6E5EF"/>
                </a:solidFill>
                <a:latin typeface="Calibri" panose="020F0502020204030204" pitchFamily="34" charset="0"/>
                <a:ea typeface="Calibri" panose="020F0502020204030204" pitchFamily="34" charset="0"/>
                <a:cs typeface="Calibri" panose="020F0502020204030204" pitchFamily="34" charset="0"/>
              </a:rPr>
              <a:t>Mistral</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8" name="Shape 1">
            <a:extLst>
              <a:ext uri="{FF2B5EF4-FFF2-40B4-BE49-F238E27FC236}">
                <a16:creationId xmlns:a16="http://schemas.microsoft.com/office/drawing/2014/main" id="{4A3C963F-3E6B-47F4-AFFF-11466C4D354F}"/>
              </a:ext>
            </a:extLst>
          </p:cNvPr>
          <p:cNvSpPr/>
          <p:nvPr/>
        </p:nvSpPr>
        <p:spPr>
          <a:xfrm flipH="1" flipV="1">
            <a:off x="9110911" y="2016449"/>
            <a:ext cx="456422" cy="438884"/>
          </a:xfrm>
          <a:prstGeom prst="roundRect">
            <a:avLst>
              <a:gd name="adj" fmla="val 13483"/>
            </a:avLst>
          </a:prstGeom>
          <a:solidFill>
            <a:srgbClr val="1770CF"/>
          </a:solidFill>
          <a:ln/>
        </p:spPr>
        <p:txBody>
          <a:bodyPr/>
          <a:lstStyle/>
          <a:p>
            <a:endParaRPr lang="en-US"/>
          </a:p>
        </p:txBody>
      </p:sp>
      <p:sp>
        <p:nvSpPr>
          <p:cNvPr id="9" name="Text 2">
            <a:extLst>
              <a:ext uri="{FF2B5EF4-FFF2-40B4-BE49-F238E27FC236}">
                <a16:creationId xmlns:a16="http://schemas.microsoft.com/office/drawing/2014/main" id="{5757A93D-BF00-4898-191B-D8BD6F552B2E}"/>
              </a:ext>
            </a:extLst>
          </p:cNvPr>
          <p:cNvSpPr/>
          <p:nvPr/>
        </p:nvSpPr>
        <p:spPr>
          <a:xfrm>
            <a:off x="9728716" y="2128589"/>
            <a:ext cx="1625083" cy="326744"/>
          </a:xfrm>
          <a:prstGeom prst="rect">
            <a:avLst/>
          </a:prstGeom>
          <a:noFill/>
          <a:ln/>
        </p:spPr>
        <p:txBody>
          <a:bodyPr wrap="none" lIns="0" tIns="0" rIns="0" bIns="0" rtlCol="0" anchor="t"/>
          <a:lstStyle/>
          <a:p>
            <a:pPr marL="0" indent="0" algn="l">
              <a:lnSpc>
                <a:spcPts val="1750"/>
              </a:lnSpc>
              <a:buNone/>
            </a:pPr>
            <a:r>
              <a:rPr lang="en-US" sz="2400" dirty="0">
                <a:solidFill>
                  <a:srgbClr val="D6E5EF"/>
                </a:solidFill>
                <a:latin typeface="Calibri" panose="020F0502020204030204" pitchFamily="34" charset="0"/>
                <a:ea typeface="Calibri" panose="020F0502020204030204" pitchFamily="34" charset="0"/>
                <a:cs typeface="Calibri" panose="020F0502020204030204" pitchFamily="34" charset="0"/>
              </a:rPr>
              <a:t>qwen2</a:t>
            </a:r>
            <a:r>
              <a:rPr lang="en-US" sz="2400" dirty="0">
                <a:solidFill>
                  <a:srgbClr val="D6E5EF"/>
                </a:solidFill>
                <a:latin typeface="Roboto" pitchFamily="34" charset="0"/>
                <a:ea typeface="Roboto" pitchFamily="34" charset="-122"/>
                <a:cs typeface="Roboto" pitchFamily="34" charset="-120"/>
              </a:rPr>
              <a:t> </a:t>
            </a:r>
            <a:r>
              <a:rPr lang="en-US" sz="2400" dirty="0">
                <a:solidFill>
                  <a:srgbClr val="D6E5EF"/>
                </a:solidFill>
                <a:latin typeface="Calibri" panose="020F0502020204030204" pitchFamily="34" charset="0"/>
                <a:ea typeface="Calibri" panose="020F0502020204030204" pitchFamily="34" charset="0"/>
                <a:cs typeface="Calibri" panose="020F0502020204030204" pitchFamily="34" charset="0"/>
              </a:rPr>
              <a:t>(0.5b)</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316984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A95FA-F9A7-8D2A-176A-C0B9B5CB4B97}"/>
              </a:ext>
            </a:extLst>
          </p:cNvPr>
          <p:cNvSpPr>
            <a:spLocks noGrp="1"/>
          </p:cNvSpPr>
          <p:nvPr>
            <p:ph type="title"/>
          </p:nvPr>
        </p:nvSpPr>
        <p:spPr>
          <a:xfrm>
            <a:off x="838200" y="802433"/>
            <a:ext cx="10515600" cy="888255"/>
          </a:xfrm>
        </p:spPr>
        <p:txBody>
          <a:bodyPr>
            <a:normAutofit/>
          </a:bodyPr>
          <a:lstStyle/>
          <a:p>
            <a:r>
              <a:rPr lang="en-US" sz="4400" dirty="0">
                <a:solidFill>
                  <a:srgbClr val="76B9FF"/>
                </a:solidFill>
                <a:latin typeface="Calibri" panose="020F0502020204030204" pitchFamily="34" charset="0"/>
                <a:ea typeface="Calibri" panose="020F0502020204030204" pitchFamily="34" charset="0"/>
                <a:cs typeface="Calibri" panose="020F0502020204030204" pitchFamily="34" charset="0"/>
              </a:rPr>
              <a:t>Future Work</a:t>
            </a:r>
            <a:endParaRPr lang="en-US" sz="4400" dirty="0">
              <a:latin typeface="Calibri" panose="020F0502020204030204" pitchFamily="34" charset="0"/>
              <a:ea typeface="Calibri" panose="020F0502020204030204" pitchFamily="34" charset="0"/>
              <a:cs typeface="Calibri" panose="020F0502020204030204" pitchFamily="34" charset="0"/>
            </a:endParaRPr>
          </a:p>
        </p:txBody>
      </p:sp>
      <p:sp>
        <p:nvSpPr>
          <p:cNvPr id="3" name="Text 1">
            <a:extLst>
              <a:ext uri="{FF2B5EF4-FFF2-40B4-BE49-F238E27FC236}">
                <a16:creationId xmlns:a16="http://schemas.microsoft.com/office/drawing/2014/main" id="{055FD490-1E4C-A4CC-2E43-9CFC989211F5}"/>
              </a:ext>
            </a:extLst>
          </p:cNvPr>
          <p:cNvSpPr/>
          <p:nvPr/>
        </p:nvSpPr>
        <p:spPr>
          <a:xfrm>
            <a:off x="998375" y="1838131"/>
            <a:ext cx="10646229" cy="625151"/>
          </a:xfrm>
          <a:prstGeom prst="rect">
            <a:avLst/>
          </a:prstGeom>
          <a:noFill/>
          <a:ln/>
        </p:spPr>
        <p:txBody>
          <a:bodyPr wrap="square" lIns="0" tIns="0" rIns="0" bIns="0" rtlCol="0" anchor="t"/>
          <a:lstStyle/>
          <a:p>
            <a:r>
              <a:rPr lang="en-US" sz="2800" dirty="0">
                <a:latin typeface="Calibri" panose="020F0502020204030204" pitchFamily="34" charset="0"/>
                <a:ea typeface="Calibri" panose="020F0502020204030204" pitchFamily="34" charset="0"/>
                <a:cs typeface="Calibri" panose="020F0502020204030204" pitchFamily="34" charset="0"/>
              </a:rPr>
              <a:t>Future developments will concentrate on increasing capacity, lowering restrictions, and enhancing clarity in real-world situations.</a:t>
            </a:r>
          </a:p>
          <a:p>
            <a:br>
              <a:rPr lang="en-US" sz="2380" dirty="0">
                <a:latin typeface="Calibri" panose="020F0502020204030204" pitchFamily="34" charset="0"/>
                <a:ea typeface="Calibri" panose="020F0502020204030204" pitchFamily="34" charset="0"/>
                <a:cs typeface="Calibri" panose="020F0502020204030204" pitchFamily="34" charset="0"/>
              </a:rPr>
            </a:br>
            <a:endParaRPr lang="en-US" sz="2380" dirty="0">
              <a:latin typeface="Calibri" panose="020F0502020204030204" pitchFamily="34" charset="0"/>
              <a:ea typeface="Calibri" panose="020F0502020204030204" pitchFamily="34" charset="0"/>
              <a:cs typeface="Calibri" panose="020F0502020204030204" pitchFamily="34" charset="0"/>
            </a:endParaRPr>
          </a:p>
        </p:txBody>
      </p:sp>
      <p:pic>
        <p:nvPicPr>
          <p:cNvPr id="4" name="Image 0" descr="preencoded.png">
            <a:extLst>
              <a:ext uri="{FF2B5EF4-FFF2-40B4-BE49-F238E27FC236}">
                <a16:creationId xmlns:a16="http://schemas.microsoft.com/office/drawing/2014/main" id="{581893B4-CD46-586E-44B3-CCE05C18E27A}"/>
              </a:ext>
            </a:extLst>
          </p:cNvPr>
          <p:cNvPicPr>
            <a:picLocks noChangeAspect="1"/>
          </p:cNvPicPr>
          <p:nvPr/>
        </p:nvPicPr>
        <p:blipFill>
          <a:blip r:embed="rId2">
            <a:biLevel thresh="25000"/>
          </a:blip>
          <a:stretch>
            <a:fillRect/>
          </a:stretch>
        </p:blipFill>
        <p:spPr>
          <a:xfrm flipV="1">
            <a:off x="923731" y="3506461"/>
            <a:ext cx="3021736" cy="625151"/>
          </a:xfrm>
          <a:prstGeom prst="rect">
            <a:avLst/>
          </a:prstGeom>
        </p:spPr>
      </p:pic>
      <p:sp>
        <p:nvSpPr>
          <p:cNvPr id="5" name="Text 2">
            <a:extLst>
              <a:ext uri="{FF2B5EF4-FFF2-40B4-BE49-F238E27FC236}">
                <a16:creationId xmlns:a16="http://schemas.microsoft.com/office/drawing/2014/main" id="{EEEA4A4D-27AE-ADF1-EE56-55ED3F80811C}"/>
              </a:ext>
            </a:extLst>
          </p:cNvPr>
          <p:cNvSpPr/>
          <p:nvPr/>
        </p:nvSpPr>
        <p:spPr>
          <a:xfrm>
            <a:off x="923731" y="4279057"/>
            <a:ext cx="2519265" cy="428410"/>
          </a:xfrm>
          <a:prstGeom prst="rect">
            <a:avLst/>
          </a:prstGeom>
          <a:noFill/>
          <a:ln/>
        </p:spPr>
        <p:txBody>
          <a:bodyPr wrap="none" lIns="0" tIns="0" rIns="0" bIns="0" rtlCol="0" anchor="t"/>
          <a:lstStyle/>
          <a:p>
            <a:pPr>
              <a:lnSpc>
                <a:spcPts val="2750"/>
              </a:lnSpc>
            </a:pPr>
            <a:r>
              <a:rPr lang="en-US" sz="2000" b="1" dirty="0">
                <a:latin typeface="Calibri" panose="020F0502020204030204" pitchFamily="34" charset="0"/>
                <a:ea typeface="Calibri" panose="020F0502020204030204" pitchFamily="34" charset="0"/>
                <a:cs typeface="Calibri" panose="020F0502020204030204" pitchFamily="34" charset="0"/>
              </a:rPr>
              <a:t>Prompting in Multiple Modes</a:t>
            </a:r>
          </a:p>
        </p:txBody>
      </p:sp>
      <p:sp>
        <p:nvSpPr>
          <p:cNvPr id="6" name="Text 3">
            <a:extLst>
              <a:ext uri="{FF2B5EF4-FFF2-40B4-BE49-F238E27FC236}">
                <a16:creationId xmlns:a16="http://schemas.microsoft.com/office/drawing/2014/main" id="{F949C7C5-015F-9752-B1B6-50CA5A6F4B8B}"/>
              </a:ext>
            </a:extLst>
          </p:cNvPr>
          <p:cNvSpPr/>
          <p:nvPr/>
        </p:nvSpPr>
        <p:spPr>
          <a:xfrm>
            <a:off x="923732" y="4854912"/>
            <a:ext cx="3144416" cy="868556"/>
          </a:xfrm>
          <a:prstGeom prst="rect">
            <a:avLst/>
          </a:prstGeom>
          <a:noFill/>
          <a:ln/>
        </p:spPr>
        <p:txBody>
          <a:bodyPr wrap="square" lIns="0" tIns="0" rIns="0" bIns="0" rtlCol="0" anchor="t"/>
          <a:lstStyle/>
          <a:p>
            <a:r>
              <a:rPr lang="en-US" dirty="0">
                <a:latin typeface="Calibri" panose="020F0502020204030204" pitchFamily="34" charset="0"/>
                <a:ea typeface="Calibri" panose="020F0502020204030204" pitchFamily="34" charset="0"/>
                <a:cs typeface="Calibri" panose="020F0502020204030204" pitchFamily="34" charset="0"/>
              </a:rPr>
              <a:t>Checking domain ability by applying </a:t>
            </a:r>
            <a:r>
              <a:rPr lang="en-US" sz="2000" dirty="0">
                <a:latin typeface="Calibri" panose="020F0502020204030204" pitchFamily="34" charset="0"/>
                <a:ea typeface="Calibri" panose="020F0502020204030204" pitchFamily="34" charset="0"/>
                <a:cs typeface="Calibri" panose="020F0502020204030204" pitchFamily="34" charset="0"/>
              </a:rPr>
              <a:t>Zero-Shot</a:t>
            </a:r>
            <a:r>
              <a:rPr lang="en-US" dirty="0">
                <a:latin typeface="Calibri" panose="020F0502020204030204" pitchFamily="34" charset="0"/>
                <a:ea typeface="Calibri" panose="020F0502020204030204" pitchFamily="34" charset="0"/>
                <a:cs typeface="Calibri" panose="020F0502020204030204" pitchFamily="34" charset="0"/>
              </a:rPr>
              <a:t>, Few-Shot, and CoT  techniques to complex tasks (vision–</a:t>
            </a:r>
            <a:r>
              <a:rPr lang="en-US" sz="2000" dirty="0">
                <a:latin typeface="Calibri" panose="020F0502020204030204" pitchFamily="34" charset="0"/>
                <a:ea typeface="Calibri" panose="020F0502020204030204" pitchFamily="34" charset="0"/>
                <a:cs typeface="Calibri" panose="020F0502020204030204" pitchFamily="34" charset="0"/>
              </a:rPr>
              <a:t>language</a:t>
            </a:r>
            <a:r>
              <a:rPr lang="en-US" dirty="0">
                <a:latin typeface="Calibri" panose="020F0502020204030204" pitchFamily="34" charset="0"/>
                <a:ea typeface="Calibri" panose="020F0502020204030204" pitchFamily="34" charset="0"/>
                <a:cs typeface="Calibri" panose="020F0502020204030204" pitchFamily="34" charset="0"/>
              </a:rPr>
              <a:t>, audio–text).</a:t>
            </a:r>
          </a:p>
        </p:txBody>
      </p:sp>
      <p:pic>
        <p:nvPicPr>
          <p:cNvPr id="7" name="Image 0" descr="preencoded.png">
            <a:extLst>
              <a:ext uri="{FF2B5EF4-FFF2-40B4-BE49-F238E27FC236}">
                <a16:creationId xmlns:a16="http://schemas.microsoft.com/office/drawing/2014/main" id="{0F8398C5-9718-F459-4969-A23C1FC62E12}"/>
              </a:ext>
            </a:extLst>
          </p:cNvPr>
          <p:cNvPicPr>
            <a:picLocks noChangeAspect="1"/>
          </p:cNvPicPr>
          <p:nvPr/>
        </p:nvPicPr>
        <p:blipFill>
          <a:blip r:embed="rId2">
            <a:biLevel thresh="25000"/>
          </a:blip>
          <a:stretch>
            <a:fillRect/>
          </a:stretch>
        </p:blipFill>
        <p:spPr>
          <a:xfrm flipV="1">
            <a:off x="4755227" y="3146051"/>
            <a:ext cx="3021736" cy="604682"/>
          </a:xfrm>
          <a:prstGeom prst="rect">
            <a:avLst/>
          </a:prstGeom>
        </p:spPr>
      </p:pic>
      <p:sp>
        <p:nvSpPr>
          <p:cNvPr id="8" name="Text 2">
            <a:extLst>
              <a:ext uri="{FF2B5EF4-FFF2-40B4-BE49-F238E27FC236}">
                <a16:creationId xmlns:a16="http://schemas.microsoft.com/office/drawing/2014/main" id="{B690C4BD-33DF-5874-DC1A-CD05327EFF3F}"/>
              </a:ext>
            </a:extLst>
          </p:cNvPr>
          <p:cNvSpPr/>
          <p:nvPr/>
        </p:nvSpPr>
        <p:spPr>
          <a:xfrm flipH="1">
            <a:off x="4775178" y="3907121"/>
            <a:ext cx="1763531" cy="331207"/>
          </a:xfrm>
          <a:prstGeom prst="rect">
            <a:avLst/>
          </a:prstGeom>
          <a:noFill/>
          <a:ln/>
        </p:spPr>
        <p:txBody>
          <a:bodyPr wrap="none" lIns="0" tIns="0" rIns="0" bIns="0" rtlCol="0" anchor="t"/>
          <a:lstStyle/>
          <a:p>
            <a:r>
              <a:rPr lang="en-US" b="1" dirty="0">
                <a:latin typeface="Calibri" panose="020F0502020204030204" pitchFamily="34" charset="0"/>
                <a:ea typeface="Calibri" panose="020F0502020204030204" pitchFamily="34" charset="0"/>
                <a:cs typeface="Calibri" panose="020F0502020204030204" pitchFamily="34" charset="0"/>
              </a:rPr>
              <a:t>Prompt</a:t>
            </a:r>
            <a:r>
              <a:rPr lang="en-US" sz="1400" b="1" dirty="0">
                <a:latin typeface="Calibri" panose="020F0502020204030204" pitchFamily="34" charset="0"/>
                <a:ea typeface="Calibri" panose="020F0502020204030204" pitchFamily="34" charset="0"/>
                <a:cs typeface="Calibri" panose="020F0502020204030204" pitchFamily="34" charset="0"/>
              </a:rPr>
              <a:t> </a:t>
            </a:r>
            <a:r>
              <a:rPr lang="en-US" sz="2000" b="1" dirty="0">
                <a:latin typeface="Calibri" panose="020F0502020204030204" pitchFamily="34" charset="0"/>
                <a:ea typeface="Calibri" panose="020F0502020204030204" pitchFamily="34" charset="0"/>
                <a:cs typeface="Calibri" panose="020F0502020204030204" pitchFamily="34" charset="0"/>
              </a:rPr>
              <a:t>Compression</a:t>
            </a:r>
          </a:p>
          <a:p>
            <a:br>
              <a:rPr lang="en-US" sz="1400" b="1" dirty="0">
                <a:latin typeface="Calibri" panose="020F0502020204030204" pitchFamily="34" charset="0"/>
                <a:ea typeface="Calibri" panose="020F0502020204030204" pitchFamily="34" charset="0"/>
                <a:cs typeface="Calibri" panose="020F0502020204030204" pitchFamily="34" charset="0"/>
              </a:rPr>
            </a:br>
            <a:endParaRPr lang="en-US" sz="1400" b="1" dirty="0">
              <a:latin typeface="Calibri" panose="020F0502020204030204" pitchFamily="34" charset="0"/>
              <a:ea typeface="Calibri" panose="020F0502020204030204" pitchFamily="34" charset="0"/>
              <a:cs typeface="Calibri" panose="020F0502020204030204" pitchFamily="34" charset="0"/>
            </a:endParaRPr>
          </a:p>
        </p:txBody>
      </p:sp>
      <p:sp>
        <p:nvSpPr>
          <p:cNvPr id="9" name="Text 3">
            <a:extLst>
              <a:ext uri="{FF2B5EF4-FFF2-40B4-BE49-F238E27FC236}">
                <a16:creationId xmlns:a16="http://schemas.microsoft.com/office/drawing/2014/main" id="{9A5BA8DB-E444-8A24-9F2D-595EDBABA3BF}"/>
              </a:ext>
            </a:extLst>
          </p:cNvPr>
          <p:cNvSpPr/>
          <p:nvPr/>
        </p:nvSpPr>
        <p:spPr>
          <a:xfrm>
            <a:off x="4755226" y="4394716"/>
            <a:ext cx="3368627" cy="1120409"/>
          </a:xfrm>
          <a:prstGeom prst="rect">
            <a:avLst/>
          </a:prstGeom>
          <a:noFill/>
          <a:ln/>
        </p:spPr>
        <p:txBody>
          <a:bodyPr wrap="square" lIns="0" tIns="0" rIns="0" bIns="0" rtlCol="0" anchor="t"/>
          <a:lstStyle/>
          <a:p>
            <a:r>
              <a:rPr lang="en-US" sz="2000" dirty="0">
                <a:latin typeface="Calibri" panose="020F0502020204030204" pitchFamily="34" charset="0"/>
                <a:ea typeface="Calibri" panose="020F0502020204030204" pitchFamily="34" charset="0"/>
                <a:cs typeface="Calibri" panose="020F0502020204030204" pitchFamily="34" charset="0"/>
              </a:rPr>
              <a:t>Finding methods for cutting prompts—particularly CoT—while maintaining the quality of reasoning and reducing the cost of deduction.</a:t>
            </a:r>
          </a:p>
        </p:txBody>
      </p:sp>
      <p:sp>
        <p:nvSpPr>
          <p:cNvPr id="11" name="Text 2">
            <a:extLst>
              <a:ext uri="{FF2B5EF4-FFF2-40B4-BE49-F238E27FC236}">
                <a16:creationId xmlns:a16="http://schemas.microsoft.com/office/drawing/2014/main" id="{17FB31FC-C1A0-EEEF-C10F-E0082997B9FF}"/>
              </a:ext>
            </a:extLst>
          </p:cNvPr>
          <p:cNvSpPr/>
          <p:nvPr/>
        </p:nvSpPr>
        <p:spPr>
          <a:xfrm flipH="1">
            <a:off x="8559781" y="3085337"/>
            <a:ext cx="2379150" cy="343662"/>
          </a:xfrm>
          <a:prstGeom prst="rect">
            <a:avLst/>
          </a:prstGeom>
          <a:noFill/>
          <a:ln/>
        </p:spPr>
        <p:txBody>
          <a:bodyPr wrap="none" lIns="0" tIns="0" rIns="0" bIns="0" rtlCol="0" anchor="t"/>
          <a:lstStyle/>
          <a:p>
            <a:br>
              <a:rPr lang="en-US" sz="1400" dirty="0">
                <a:latin typeface="Calibri" panose="020F0502020204030204" pitchFamily="34" charset="0"/>
                <a:ea typeface="Calibri" panose="020F0502020204030204" pitchFamily="34" charset="0"/>
                <a:cs typeface="Calibri" panose="020F0502020204030204" pitchFamily="34" charset="0"/>
              </a:rPr>
            </a:br>
            <a:endParaRPr lang="en-US" sz="1400" dirty="0">
              <a:latin typeface="Calibri" panose="020F0502020204030204" pitchFamily="34" charset="0"/>
              <a:ea typeface="Calibri" panose="020F0502020204030204" pitchFamily="34" charset="0"/>
              <a:cs typeface="Calibri" panose="020F0502020204030204" pitchFamily="34" charset="0"/>
            </a:endParaRPr>
          </a:p>
          <a:p>
            <a:r>
              <a:rPr lang="en-US" sz="2000" b="1" dirty="0">
                <a:latin typeface="Calibri" panose="020F0502020204030204" pitchFamily="34" charset="0"/>
                <a:ea typeface="Calibri" panose="020F0502020204030204" pitchFamily="34" charset="0"/>
                <a:cs typeface="Calibri" panose="020F0502020204030204" pitchFamily="34" charset="0"/>
              </a:rPr>
              <a:t>Error</a:t>
            </a:r>
            <a:r>
              <a:rPr lang="en-US" sz="1400" b="1" dirty="0">
                <a:latin typeface="Calibri" panose="020F0502020204030204" pitchFamily="34" charset="0"/>
                <a:ea typeface="Calibri" panose="020F0502020204030204" pitchFamily="34" charset="0"/>
                <a:cs typeface="Calibri" panose="020F0502020204030204" pitchFamily="34" charset="0"/>
              </a:rPr>
              <a:t> </a:t>
            </a:r>
            <a:r>
              <a:rPr lang="en-US" sz="2000" b="1" dirty="0">
                <a:latin typeface="Calibri" panose="020F0502020204030204" pitchFamily="34" charset="0"/>
                <a:ea typeface="Calibri" panose="020F0502020204030204" pitchFamily="34" charset="0"/>
                <a:cs typeface="Calibri" panose="020F0502020204030204" pitchFamily="34" charset="0"/>
              </a:rPr>
              <a:t>analysis</a:t>
            </a:r>
          </a:p>
          <a:p>
            <a:br>
              <a:rPr lang="en-US" sz="1400" dirty="0">
                <a:latin typeface="Calibri" panose="020F0502020204030204" pitchFamily="34" charset="0"/>
                <a:ea typeface="Calibri" panose="020F0502020204030204" pitchFamily="34" charset="0"/>
                <a:cs typeface="Calibri" panose="020F0502020204030204" pitchFamily="34" charset="0"/>
              </a:rPr>
            </a:br>
            <a:endParaRPr lang="en-US" sz="1400" dirty="0">
              <a:latin typeface="Calibri" panose="020F0502020204030204" pitchFamily="34" charset="0"/>
              <a:ea typeface="Calibri" panose="020F0502020204030204" pitchFamily="34" charset="0"/>
              <a:cs typeface="Calibri" panose="020F0502020204030204" pitchFamily="34" charset="0"/>
            </a:endParaRPr>
          </a:p>
        </p:txBody>
      </p:sp>
      <p:sp>
        <p:nvSpPr>
          <p:cNvPr id="12" name="Text 3">
            <a:extLst>
              <a:ext uri="{FF2B5EF4-FFF2-40B4-BE49-F238E27FC236}">
                <a16:creationId xmlns:a16="http://schemas.microsoft.com/office/drawing/2014/main" id="{39884C16-2CC5-CB2C-FE7C-8AACD73BD220}"/>
              </a:ext>
            </a:extLst>
          </p:cNvPr>
          <p:cNvSpPr/>
          <p:nvPr/>
        </p:nvSpPr>
        <p:spPr>
          <a:xfrm>
            <a:off x="8559781" y="3907120"/>
            <a:ext cx="2794018" cy="1426879"/>
          </a:xfrm>
          <a:prstGeom prst="rect">
            <a:avLst/>
          </a:prstGeom>
          <a:noFill/>
          <a:ln/>
        </p:spPr>
        <p:txBody>
          <a:bodyPr wrap="square" lIns="0" tIns="0" rIns="0" bIns="0" rtlCol="0" anchor="t"/>
          <a:lstStyle/>
          <a:p>
            <a:r>
              <a:rPr lang="en-US" sz="2000" dirty="0">
                <a:latin typeface="Calibri" panose="020F0502020204030204" pitchFamily="34" charset="0"/>
                <a:ea typeface="Calibri" panose="020F0502020204030204" pitchFamily="34" charset="0"/>
                <a:cs typeface="Calibri" panose="020F0502020204030204" pitchFamily="34" charset="0"/>
              </a:rPr>
              <a:t>Creating techniques that automatically identify reasoning mistakes, inconsistencies, and failure modes in a variety of jobs.</a:t>
            </a:r>
          </a:p>
          <a:p>
            <a:br>
              <a:rPr lang="en-US" sz="2000" dirty="0">
                <a:latin typeface="Calibri" panose="020F0502020204030204" pitchFamily="34" charset="0"/>
                <a:ea typeface="Calibri" panose="020F0502020204030204" pitchFamily="34" charset="0"/>
                <a:cs typeface="Calibri" panose="020F0502020204030204" pitchFamily="34" charset="0"/>
              </a:rPr>
            </a:br>
            <a:endParaRPr lang="en-US" sz="2000" dirty="0">
              <a:latin typeface="Calibri" panose="020F0502020204030204" pitchFamily="34" charset="0"/>
              <a:ea typeface="Calibri" panose="020F0502020204030204" pitchFamily="34" charset="0"/>
              <a:cs typeface="Calibri" panose="020F0502020204030204" pitchFamily="34" charset="0"/>
            </a:endParaRPr>
          </a:p>
        </p:txBody>
      </p:sp>
      <p:pic>
        <p:nvPicPr>
          <p:cNvPr id="13" name="Image 0" descr="preencoded.png">
            <a:extLst>
              <a:ext uri="{FF2B5EF4-FFF2-40B4-BE49-F238E27FC236}">
                <a16:creationId xmlns:a16="http://schemas.microsoft.com/office/drawing/2014/main" id="{5F46AD31-6083-DFBF-A4EB-054BF69D8D91}"/>
              </a:ext>
            </a:extLst>
          </p:cNvPr>
          <p:cNvPicPr>
            <a:picLocks noChangeAspect="1"/>
          </p:cNvPicPr>
          <p:nvPr/>
        </p:nvPicPr>
        <p:blipFill>
          <a:blip r:embed="rId2">
            <a:biLevel thresh="25000"/>
          </a:blip>
          <a:stretch>
            <a:fillRect/>
          </a:stretch>
        </p:blipFill>
        <p:spPr>
          <a:xfrm flipV="1">
            <a:off x="8559781" y="2803846"/>
            <a:ext cx="2794018" cy="625151"/>
          </a:xfrm>
          <a:prstGeom prst="rect">
            <a:avLst/>
          </a:prstGeom>
        </p:spPr>
      </p:pic>
    </p:spTree>
    <p:extLst>
      <p:ext uri="{BB962C8B-B14F-4D97-AF65-F5344CB8AC3E}">
        <p14:creationId xmlns:p14="http://schemas.microsoft.com/office/powerpoint/2010/main" val="3125874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0">
            <a:extLst>
              <a:ext uri="{FF2B5EF4-FFF2-40B4-BE49-F238E27FC236}">
                <a16:creationId xmlns:a16="http://schemas.microsoft.com/office/drawing/2014/main" id="{01857B95-0D98-64FF-FB5E-82E81E3EB693}"/>
              </a:ext>
            </a:extLst>
          </p:cNvPr>
          <p:cNvSpPr>
            <a:spLocks noGrp="1"/>
          </p:cNvSpPr>
          <p:nvPr>
            <p:ph type="title"/>
          </p:nvPr>
        </p:nvSpPr>
        <p:spPr>
          <a:xfrm>
            <a:off x="836988" y="1439334"/>
            <a:ext cx="6512734" cy="728134"/>
          </a:xfrm>
          <a:prstGeom prst="rect">
            <a:avLst/>
          </a:prstGeom>
          <a:noFill/>
          <a:ln/>
        </p:spPr>
        <p:txBody>
          <a:bodyPr wrap="none" lIns="0" tIns="0" rIns="0" bIns="0" rtlCol="0" anchor="t">
            <a:normAutofit/>
          </a:bodyPr>
          <a:lstStyle/>
          <a:p>
            <a:pPr marL="0" indent="0" algn="l">
              <a:lnSpc>
                <a:spcPts val="4100"/>
              </a:lnSpc>
              <a:buNone/>
            </a:pPr>
            <a:r>
              <a:rPr lang="en-US" sz="4400" dirty="0">
                <a:solidFill>
                  <a:srgbClr val="76B9FF"/>
                </a:solidFill>
                <a:latin typeface="Calibri" panose="020F0502020204030204" pitchFamily="34" charset="0"/>
                <a:ea typeface="Calibri" panose="020F0502020204030204" pitchFamily="34" charset="0"/>
                <a:cs typeface="Calibri" panose="020F0502020204030204" pitchFamily="34" charset="0"/>
              </a:rPr>
              <a:t>References &amp; Tools</a:t>
            </a:r>
            <a:endParaRPr lang="en-US" sz="4400" dirty="0">
              <a:latin typeface="Calibri" panose="020F0502020204030204" pitchFamily="34" charset="0"/>
              <a:ea typeface="Calibri" panose="020F0502020204030204" pitchFamily="34" charset="0"/>
              <a:cs typeface="Calibri" panose="020F0502020204030204" pitchFamily="34" charset="0"/>
            </a:endParaRPr>
          </a:p>
        </p:txBody>
      </p:sp>
      <p:sp>
        <p:nvSpPr>
          <p:cNvPr id="8" name="Text 2">
            <a:extLst>
              <a:ext uri="{FF2B5EF4-FFF2-40B4-BE49-F238E27FC236}">
                <a16:creationId xmlns:a16="http://schemas.microsoft.com/office/drawing/2014/main" id="{CCA7B550-FC23-4569-8BAA-384E606ADF28}"/>
              </a:ext>
            </a:extLst>
          </p:cNvPr>
          <p:cNvSpPr/>
          <p:nvPr/>
        </p:nvSpPr>
        <p:spPr>
          <a:xfrm>
            <a:off x="836988" y="2240551"/>
            <a:ext cx="2727682" cy="290286"/>
          </a:xfrm>
          <a:prstGeom prst="rect">
            <a:avLst/>
          </a:prstGeom>
          <a:noFill/>
          <a:ln/>
        </p:spPr>
        <p:txBody>
          <a:bodyPr wrap="none" lIns="0" tIns="0" rIns="0" bIns="0" rtlCol="0" anchor="t"/>
          <a:lstStyle/>
          <a:p>
            <a:pPr marL="285750" indent="-285750" algn="l">
              <a:lnSpc>
                <a:spcPts val="2600"/>
              </a:lnSpc>
              <a:buSzPct val="100000"/>
              <a:buFont typeface="Arial" panose="020B0604020202020204" pitchFamily="34" charset="0"/>
              <a:buChar char="•"/>
            </a:pPr>
            <a:r>
              <a:rPr lang="en-US" sz="2400" b="1" dirty="0">
                <a:solidFill>
                  <a:srgbClr val="D6E5EF"/>
                </a:solidFill>
                <a:latin typeface="Calibri" panose="020F0502020204030204" pitchFamily="34" charset="0"/>
                <a:ea typeface="Calibri" panose="020F0502020204030204" pitchFamily="34" charset="0"/>
                <a:cs typeface="Calibri" panose="020F0502020204030204" pitchFamily="34" charset="0"/>
              </a:rPr>
              <a:t> Commonsense QA:</a:t>
            </a:r>
            <a:r>
              <a:rPr lang="en-US" sz="2400" dirty="0">
                <a:solidFill>
                  <a:srgbClr val="D6E5EF"/>
                </a:solidFill>
                <a:latin typeface="Calibri" panose="020F0502020204030204" pitchFamily="34" charset="0"/>
                <a:ea typeface="Calibri" panose="020F0502020204030204" pitchFamily="34" charset="0"/>
                <a:cs typeface="Calibri" panose="020F0502020204030204" pitchFamily="34" charset="0"/>
              </a:rPr>
              <a:t> Hugging face</a:t>
            </a:r>
          </a:p>
          <a:p>
            <a:pPr marL="285750" indent="-285750" algn="l">
              <a:lnSpc>
                <a:spcPts val="2600"/>
              </a:lnSpc>
              <a:buSzPct val="100000"/>
              <a:buFont typeface="Arial" panose="020B0604020202020204" pitchFamily="34" charset="0"/>
              <a:buChar char="•"/>
            </a:pP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11" name="Text 5">
            <a:extLst>
              <a:ext uri="{FF2B5EF4-FFF2-40B4-BE49-F238E27FC236}">
                <a16:creationId xmlns:a16="http://schemas.microsoft.com/office/drawing/2014/main" id="{DD7AF1E8-9661-8337-8240-EB3DE501E8AC}"/>
              </a:ext>
            </a:extLst>
          </p:cNvPr>
          <p:cNvSpPr/>
          <p:nvPr/>
        </p:nvSpPr>
        <p:spPr>
          <a:xfrm>
            <a:off x="836988" y="2699306"/>
            <a:ext cx="3054253" cy="290286"/>
          </a:xfrm>
          <a:prstGeom prst="rect">
            <a:avLst/>
          </a:prstGeom>
          <a:noFill/>
          <a:ln/>
        </p:spPr>
        <p:txBody>
          <a:bodyPr wrap="none" lIns="0" tIns="0" rIns="0" bIns="0" rtlCol="0" anchor="t"/>
          <a:lstStyle/>
          <a:p>
            <a:pPr marL="171450" indent="-171450" algn="l">
              <a:lnSpc>
                <a:spcPts val="1850"/>
              </a:lnSpc>
              <a:buSzPct val="100000"/>
              <a:buFont typeface="Arial" panose="020B0604020202020204" pitchFamily="34" charset="0"/>
              <a:buChar char="•"/>
            </a:pPr>
            <a:r>
              <a:rPr lang="en-US" sz="2400" b="1" dirty="0">
                <a:solidFill>
                  <a:srgbClr val="E5DCE6"/>
                </a:solidFill>
                <a:latin typeface="Calibri" panose="020F0502020204030204" pitchFamily="34" charset="0"/>
                <a:ea typeface="Calibri" panose="020F0502020204030204" pitchFamily="34" charset="0"/>
                <a:cs typeface="Calibri" panose="020F0502020204030204" pitchFamily="34" charset="0"/>
              </a:rPr>
              <a:t>    Qwen2</a:t>
            </a:r>
            <a:r>
              <a:rPr lang="en-US" sz="2400" dirty="0">
                <a:solidFill>
                  <a:srgbClr val="E5DCE6"/>
                </a:solidFill>
                <a:latin typeface="Calibri" panose="020F0502020204030204" pitchFamily="34" charset="0"/>
                <a:ea typeface="Calibri" panose="020F0502020204030204" pitchFamily="34" charset="0"/>
                <a:cs typeface="Calibri" panose="020F0502020204030204" pitchFamily="34" charset="0"/>
              </a:rPr>
              <a:t>: Alibaba Cloud, 2024</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12" name="Text 5">
            <a:extLst>
              <a:ext uri="{FF2B5EF4-FFF2-40B4-BE49-F238E27FC236}">
                <a16:creationId xmlns:a16="http://schemas.microsoft.com/office/drawing/2014/main" id="{D7DB6E3D-025A-AB7E-C979-CB44405C158A}"/>
              </a:ext>
            </a:extLst>
          </p:cNvPr>
          <p:cNvSpPr/>
          <p:nvPr/>
        </p:nvSpPr>
        <p:spPr>
          <a:xfrm>
            <a:off x="836988" y="3169464"/>
            <a:ext cx="3206653" cy="381519"/>
          </a:xfrm>
          <a:prstGeom prst="rect">
            <a:avLst/>
          </a:prstGeom>
          <a:noFill/>
          <a:ln/>
        </p:spPr>
        <p:txBody>
          <a:bodyPr wrap="none" lIns="0" tIns="0" rIns="0" bIns="0" rtlCol="0" anchor="t"/>
          <a:lstStyle/>
          <a:p>
            <a:pPr marL="285750" indent="-285750">
              <a:lnSpc>
                <a:spcPts val="1850"/>
              </a:lnSpc>
              <a:buSzPct val="100000"/>
              <a:buFont typeface="Arial" panose="020B0604020202020204" pitchFamily="34" charset="0"/>
              <a:buChar char="•"/>
            </a:pPr>
            <a:r>
              <a:rPr lang="en-US" sz="2400" b="1" dirty="0">
                <a:solidFill>
                  <a:srgbClr val="E5DCE6"/>
                </a:solidFill>
                <a:latin typeface="Calibri" panose="020F0502020204030204" pitchFamily="34" charset="0"/>
                <a:ea typeface="Calibri" panose="020F0502020204030204" pitchFamily="34" charset="0"/>
                <a:cs typeface="Calibri" panose="020F0502020204030204" pitchFamily="34" charset="0"/>
              </a:rPr>
              <a:t>  Mistral</a:t>
            </a:r>
            <a:r>
              <a:rPr lang="en-US" sz="2400" dirty="0">
                <a:solidFill>
                  <a:srgbClr val="E5DCE6"/>
                </a:solidFill>
                <a:latin typeface="Calibri" panose="020F0502020204030204" pitchFamily="34" charset="0"/>
                <a:ea typeface="Calibri" panose="020F0502020204030204" pitchFamily="34" charset="0"/>
                <a:cs typeface="Calibri" panose="020F0502020204030204" pitchFamily="34" charset="0"/>
              </a:rPr>
              <a:t>: Mistral AI, 2024</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pic>
        <p:nvPicPr>
          <p:cNvPr id="20" name="Image 0" descr="preencoded.png">
            <a:extLst>
              <a:ext uri="{FF2B5EF4-FFF2-40B4-BE49-F238E27FC236}">
                <a16:creationId xmlns:a16="http://schemas.microsoft.com/office/drawing/2014/main" id="{57DE131B-46B2-0D3A-3337-DB0AAD08E131}"/>
              </a:ext>
            </a:extLst>
          </p:cNvPr>
          <p:cNvPicPr>
            <a:picLocks noGrp="1" noChangeAspect="1"/>
          </p:cNvPicPr>
          <p:nvPr>
            <p:ph idx="1"/>
          </p:nvPr>
        </p:nvPicPr>
        <p:blipFill>
          <a:blip r:embed="rId2"/>
          <a:stretch>
            <a:fillRect/>
          </a:stretch>
        </p:blipFill>
        <p:spPr>
          <a:xfrm>
            <a:off x="5672667" y="778933"/>
            <a:ext cx="6146800" cy="5283208"/>
          </a:xfrm>
          <a:prstGeom prst="rect">
            <a:avLst/>
          </a:prstGeom>
        </p:spPr>
      </p:pic>
      <p:sp>
        <p:nvSpPr>
          <p:cNvPr id="21" name="Text 7">
            <a:extLst>
              <a:ext uri="{FF2B5EF4-FFF2-40B4-BE49-F238E27FC236}">
                <a16:creationId xmlns:a16="http://schemas.microsoft.com/office/drawing/2014/main" id="{882FD7FF-C253-7B58-A4F0-638FC26EAEDA}"/>
              </a:ext>
            </a:extLst>
          </p:cNvPr>
          <p:cNvSpPr/>
          <p:nvPr/>
        </p:nvSpPr>
        <p:spPr>
          <a:xfrm>
            <a:off x="836988" y="3922649"/>
            <a:ext cx="1922105" cy="290286"/>
          </a:xfrm>
          <a:prstGeom prst="rect">
            <a:avLst/>
          </a:prstGeom>
          <a:noFill/>
          <a:ln/>
        </p:spPr>
        <p:txBody>
          <a:bodyPr wrap="none" lIns="0" tIns="0" rIns="0" bIns="0" rtlCol="0" anchor="t"/>
          <a:lstStyle/>
          <a:p>
            <a:pPr marL="0" indent="0" algn="l">
              <a:lnSpc>
                <a:spcPts val="1850"/>
              </a:lnSpc>
              <a:buNone/>
            </a:pPr>
            <a:r>
              <a:rPr lang="en-US" sz="3200" b="1" dirty="0">
                <a:solidFill>
                  <a:srgbClr val="00B0F0"/>
                </a:solidFill>
                <a:latin typeface="Calibri" panose="020F0502020204030204" pitchFamily="34" charset="0"/>
                <a:ea typeface="Calibri" panose="020F0502020204030204" pitchFamily="34" charset="0"/>
                <a:cs typeface="Calibri" panose="020F0502020204030204" pitchFamily="34" charset="0"/>
              </a:rPr>
              <a:t>Tools:</a:t>
            </a:r>
            <a:endParaRPr lang="en-US" sz="3200" dirty="0">
              <a:solidFill>
                <a:srgbClr val="00B0F0"/>
              </a:solidFill>
              <a:latin typeface="Calibri" panose="020F0502020204030204" pitchFamily="34" charset="0"/>
              <a:ea typeface="Calibri" panose="020F0502020204030204" pitchFamily="34" charset="0"/>
              <a:cs typeface="Calibri" panose="020F0502020204030204" pitchFamily="34" charset="0"/>
            </a:endParaRPr>
          </a:p>
        </p:txBody>
      </p:sp>
      <p:sp>
        <p:nvSpPr>
          <p:cNvPr id="22" name="Text 8">
            <a:extLst>
              <a:ext uri="{FF2B5EF4-FFF2-40B4-BE49-F238E27FC236}">
                <a16:creationId xmlns:a16="http://schemas.microsoft.com/office/drawing/2014/main" id="{4C804E37-86F4-FB00-DA4E-9D6F7409B891}"/>
              </a:ext>
            </a:extLst>
          </p:cNvPr>
          <p:cNvSpPr/>
          <p:nvPr/>
        </p:nvSpPr>
        <p:spPr>
          <a:xfrm>
            <a:off x="836988" y="4474189"/>
            <a:ext cx="3172406" cy="219787"/>
          </a:xfrm>
          <a:prstGeom prst="rect">
            <a:avLst/>
          </a:prstGeom>
          <a:noFill/>
          <a:ln/>
        </p:spPr>
        <p:txBody>
          <a:bodyPr wrap="none" lIns="0" tIns="0" rIns="0" bIns="0" rtlCol="0" anchor="t"/>
          <a:lstStyle/>
          <a:p>
            <a:pPr marL="171450" indent="-171450" algn="l">
              <a:lnSpc>
                <a:spcPts val="1850"/>
              </a:lnSpc>
              <a:buSzPct val="100000"/>
              <a:buFont typeface="Arial" panose="020B0604020202020204" pitchFamily="34" charset="0"/>
              <a:buChar char="•"/>
            </a:pPr>
            <a:r>
              <a:rPr lang="en-US" sz="2400" dirty="0">
                <a:solidFill>
                  <a:srgbClr val="E5DCE6"/>
                </a:solidFill>
                <a:latin typeface="Calibri" panose="020F0502020204030204" pitchFamily="34" charset="0"/>
                <a:ea typeface="Calibri" panose="020F0502020204030204" pitchFamily="34" charset="0"/>
                <a:cs typeface="Calibri" panose="020F0502020204030204" pitchFamily="34" charset="0"/>
              </a:rPr>
              <a:t>   Ollama (Local LLM Inference)</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
        <p:nvSpPr>
          <p:cNvPr id="24" name="Text 9">
            <a:extLst>
              <a:ext uri="{FF2B5EF4-FFF2-40B4-BE49-F238E27FC236}">
                <a16:creationId xmlns:a16="http://schemas.microsoft.com/office/drawing/2014/main" id="{883FD1D4-EF69-1C35-82C8-D8E9FB18549B}"/>
              </a:ext>
            </a:extLst>
          </p:cNvPr>
          <p:cNvSpPr/>
          <p:nvPr/>
        </p:nvSpPr>
        <p:spPr>
          <a:xfrm>
            <a:off x="836988" y="4947111"/>
            <a:ext cx="2491274" cy="290286"/>
          </a:xfrm>
          <a:prstGeom prst="rect">
            <a:avLst/>
          </a:prstGeom>
          <a:noFill/>
          <a:ln/>
        </p:spPr>
        <p:txBody>
          <a:bodyPr wrap="none" lIns="0" tIns="0" rIns="0" bIns="0" rtlCol="0" anchor="t"/>
          <a:lstStyle/>
          <a:p>
            <a:pPr marL="285750" indent="-285750" algn="l">
              <a:lnSpc>
                <a:spcPts val="1850"/>
              </a:lnSpc>
              <a:buSzPct val="100000"/>
              <a:buFont typeface="Arial" panose="020B0604020202020204" pitchFamily="34" charset="0"/>
              <a:buChar char="•"/>
            </a:pPr>
            <a:r>
              <a:rPr lang="en-US" sz="2400" dirty="0">
                <a:solidFill>
                  <a:srgbClr val="E5DCE6"/>
                </a:solidFill>
                <a:latin typeface="Calibri" panose="020F0502020204030204" pitchFamily="34" charset="0"/>
                <a:ea typeface="Calibri" panose="020F0502020204030204" pitchFamily="34" charset="0"/>
                <a:cs typeface="Calibri" panose="020F0502020204030204" pitchFamily="34" charset="0"/>
              </a:rPr>
              <a:t>Jupyter Notebook Environment</a:t>
            </a:r>
            <a:endParaRPr lang="en-US" sz="2400" dirty="0">
              <a:latin typeface="Calibri" panose="020F0502020204030204" pitchFamily="34" charset="0"/>
              <a:ea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37081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D36EEBE-6AE6-D112-AA06-D25764F78428}"/>
              </a:ext>
            </a:extLst>
          </p:cNvPr>
          <p:cNvSpPr txBox="1">
            <a:spLocks/>
          </p:cNvSpPr>
          <p:nvPr/>
        </p:nvSpPr>
        <p:spPr>
          <a:xfrm>
            <a:off x="1524000" y="4464028"/>
            <a:ext cx="9144000" cy="1641490"/>
          </a:xfrm>
          <a:prstGeom prst="rect">
            <a:avLst/>
          </a:prstGeom>
        </p:spPr>
        <p:txBody>
          <a:bodyPr vert="horz" wrap="none" lIns="91440" tIns="45720" rIns="91440" bIns="45720" rtlCol="0" anchor="t">
            <a:normAutofit/>
          </a:bodyPr>
          <a:lst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a:lstStyle>
          <a:p>
            <a:pPr algn="ctr">
              <a:spcAft>
                <a:spcPts val="600"/>
              </a:spcAft>
            </a:pPr>
            <a:r>
              <a:rPr lang="en-US" sz="9600" spc="-300" dirty="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rPr>
              <a:t>THANKYOU </a:t>
            </a:r>
          </a:p>
        </p:txBody>
      </p:sp>
      <p:pic>
        <p:nvPicPr>
          <p:cNvPr id="2" name="Image 0" descr="preencoded.png">
            <a:extLst>
              <a:ext uri="{FF2B5EF4-FFF2-40B4-BE49-F238E27FC236}">
                <a16:creationId xmlns:a16="http://schemas.microsoft.com/office/drawing/2014/main" id="{8252229D-5C52-CE4B-8A74-62982AFF1405}"/>
              </a:ext>
            </a:extLst>
          </p:cNvPr>
          <p:cNvPicPr>
            <a:picLocks noChangeAspect="1"/>
          </p:cNvPicPr>
          <p:nvPr/>
        </p:nvPicPr>
        <p:blipFill>
          <a:blip r:embed="rId3"/>
          <a:srcRect t="35358" b="44871"/>
          <a:stretch>
            <a:fillRect/>
          </a:stretch>
        </p:blipFill>
        <p:spPr>
          <a:xfrm>
            <a:off x="20" y="10"/>
            <a:ext cx="12191980" cy="3443533"/>
          </a:xfrm>
          <a:prstGeom prst="rect">
            <a:avLst/>
          </a:prstGeom>
        </p:spPr>
      </p:pic>
    </p:spTree>
    <p:extLst>
      <p:ext uri="{BB962C8B-B14F-4D97-AF65-F5344CB8AC3E}">
        <p14:creationId xmlns:p14="http://schemas.microsoft.com/office/powerpoint/2010/main" val="154615510"/>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docProps/app.xml><?xml version="1.0" encoding="utf-8"?>
<Properties xmlns="http://schemas.openxmlformats.org/officeDocument/2006/extended-properties" xmlns:vt="http://schemas.openxmlformats.org/officeDocument/2006/docPropsVTypes">
  <Template>TM04033923[[fn=Depth]]</Template>
  <TotalTime>1773</TotalTime>
  <Words>413</Words>
  <Application>Microsoft Office PowerPoint</Application>
  <PresentationFormat>Widescreen</PresentationFormat>
  <Paragraphs>72</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Corbel</vt:lpstr>
      <vt:lpstr>Roboto</vt:lpstr>
      <vt:lpstr>Depth</vt:lpstr>
      <vt:lpstr>Neuro-Symbolic Robotics Planning via Prompt Engineering </vt:lpstr>
      <vt:lpstr>Problem Statement </vt:lpstr>
      <vt:lpstr>Methodology </vt:lpstr>
      <vt:lpstr>Experimental Setup </vt:lpstr>
      <vt:lpstr>The Pipeline</vt:lpstr>
      <vt:lpstr>Results </vt:lpstr>
      <vt:lpstr>Future Work</vt:lpstr>
      <vt:lpstr>References &amp; Tools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Navya Pasupureddi</dc:creator>
  <cp:lastModifiedBy>Navya Pasupureddi</cp:lastModifiedBy>
  <cp:revision>7</cp:revision>
  <dcterms:created xsi:type="dcterms:W3CDTF">2025-12-08T17:25:47Z</dcterms:created>
  <dcterms:modified xsi:type="dcterms:W3CDTF">2025-12-10T19:22:39Z</dcterms:modified>
</cp:coreProperties>
</file>

<file path=docProps/thumbnail.jpeg>
</file>